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81" r:id="rId3"/>
    <p:sldId id="314" r:id="rId4"/>
    <p:sldId id="315" r:id="rId5"/>
    <p:sldId id="316" r:id="rId6"/>
    <p:sldId id="317" r:id="rId7"/>
    <p:sldId id="318" r:id="rId8"/>
    <p:sldId id="319" r:id="rId9"/>
    <p:sldId id="322" r:id="rId10"/>
    <p:sldId id="321" r:id="rId11"/>
    <p:sldId id="278"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n HICINTUKA" initials="LH" lastIdx="10" clrIdx="0">
    <p:extLst>
      <p:ext uri="{19B8F6BF-5375-455C-9EA6-DF929625EA0E}">
        <p15:presenceInfo xmlns:p15="http://schemas.microsoft.com/office/powerpoint/2012/main" userId="Lynn HICINTU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85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2588" autoAdjust="0"/>
  </p:normalViewPr>
  <p:slideViewPr>
    <p:cSldViewPr>
      <p:cViewPr varScale="1">
        <p:scale>
          <a:sx n="76" d="100"/>
          <a:sy n="76" d="100"/>
        </p:scale>
        <p:origin x="1422" y="78"/>
      </p:cViewPr>
      <p:guideLst>
        <p:guide orient="horz" pos="2160"/>
        <p:guide pos="2880"/>
      </p:guideLst>
    </p:cSldViewPr>
  </p:slideViewPr>
  <p:notesTextViewPr>
    <p:cViewPr>
      <p:scale>
        <a:sx n="1" d="1"/>
        <a:sy n="1" d="1"/>
      </p:scale>
      <p:origin x="0" y="0"/>
    </p:cViewPr>
  </p:notesTextViewPr>
  <p:notesViewPr>
    <p:cSldViewPr>
      <p:cViewPr varScale="1">
        <p:scale>
          <a:sx n="68" d="100"/>
          <a:sy n="68" d="100"/>
        </p:scale>
        <p:origin x="-2772"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E06D7633-D70B-47DE-8AE6-9B77FF35BDED}" type="datetimeFigureOut">
              <a:rPr lang="en-GB" smtClean="0"/>
              <a:t>28/01/2020</a:t>
            </a:fld>
            <a:endParaRPr lang="en-GB" dirty="0"/>
          </a:p>
        </p:txBody>
      </p:sp>
      <p:sp>
        <p:nvSpPr>
          <p:cNvPr id="4" name="Footer Placeholder 3"/>
          <p:cNvSpPr>
            <a:spLocks noGrp="1"/>
          </p:cNvSpPr>
          <p:nvPr>
            <p:ph type="ftr" sz="quarter" idx="2"/>
          </p:nvPr>
        </p:nvSpPr>
        <p:spPr>
          <a:xfrm>
            <a:off x="0" y="8829966"/>
            <a:ext cx="3037840" cy="46482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1440" tIns="45720" rIns="91440" bIns="45720" rtlCol="0" anchor="b"/>
          <a:lstStyle>
            <a:lvl1pPr algn="r">
              <a:defRPr sz="1200"/>
            </a:lvl1pPr>
          </a:lstStyle>
          <a:p>
            <a:fld id="{7DD8CE7C-F809-42A7-9F0A-235C26729EF3}" type="slidenum">
              <a:rPr lang="en-GB" smtClean="0"/>
              <a:t>‹#›</a:t>
            </a:fld>
            <a:endParaRPr lang="en-GB" dirty="0"/>
          </a:p>
        </p:txBody>
      </p:sp>
    </p:spTree>
    <p:extLst>
      <p:ext uri="{BB962C8B-B14F-4D97-AF65-F5344CB8AC3E}">
        <p14:creationId xmlns:p14="http://schemas.microsoft.com/office/powerpoint/2010/main" val="2031061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970159" y="0"/>
            <a:ext cx="3038604" cy="465341"/>
          </a:xfrm>
          <a:prstGeom prst="rect">
            <a:avLst/>
          </a:prstGeom>
        </p:spPr>
        <p:txBody>
          <a:bodyPr vert="horz" lIns="91440" tIns="45720" rIns="91440" bIns="45720" rtlCol="0"/>
          <a:lstStyle>
            <a:lvl1pPr algn="r">
              <a:defRPr sz="1200"/>
            </a:lvl1pPr>
          </a:lstStyle>
          <a:p>
            <a:fld id="{24146434-B00A-4A46-90C0-054A1DFE2C9F}" type="datetimeFigureOut">
              <a:rPr lang="en-GB" smtClean="0"/>
              <a:t>28/01/2020</a:t>
            </a:fld>
            <a:endParaRPr lang="en-GB"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00713" y="4415530"/>
            <a:ext cx="5608975" cy="418360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573"/>
            <a:ext cx="3038604" cy="46534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70159" y="8829573"/>
            <a:ext cx="3038604" cy="465340"/>
          </a:xfrm>
          <a:prstGeom prst="rect">
            <a:avLst/>
          </a:prstGeom>
        </p:spPr>
        <p:txBody>
          <a:bodyPr vert="horz" lIns="91440" tIns="45720" rIns="91440" bIns="45720" rtlCol="0" anchor="b"/>
          <a:lstStyle>
            <a:lvl1pPr algn="r">
              <a:defRPr sz="1200"/>
            </a:lvl1pPr>
          </a:lstStyle>
          <a:p>
            <a:fld id="{03DA513A-521C-424B-A801-4CD77C9CA695}" type="slidenum">
              <a:rPr lang="en-GB" smtClean="0"/>
              <a:t>‹#›</a:t>
            </a:fld>
            <a:endParaRPr lang="en-GB" dirty="0"/>
          </a:p>
        </p:txBody>
      </p:sp>
    </p:spTree>
    <p:extLst>
      <p:ext uri="{BB962C8B-B14F-4D97-AF65-F5344CB8AC3E}">
        <p14:creationId xmlns:p14="http://schemas.microsoft.com/office/powerpoint/2010/main" val="720224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03DA513A-521C-424B-A801-4CD77C9CA695}" type="slidenum">
              <a:rPr lang="en-GB" smtClean="0"/>
              <a:t>1</a:t>
            </a:fld>
            <a:endParaRPr lang="en-GB" dirty="0"/>
          </a:p>
        </p:txBody>
      </p:sp>
    </p:spTree>
    <p:extLst>
      <p:ext uri="{BB962C8B-B14F-4D97-AF65-F5344CB8AC3E}">
        <p14:creationId xmlns:p14="http://schemas.microsoft.com/office/powerpoint/2010/main" val="2852269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DA513A-521C-424B-A801-4CD77C9CA695}" type="slidenum">
              <a:rPr lang="en-GB" smtClean="0"/>
              <a:t>11</a:t>
            </a:fld>
            <a:endParaRPr lang="en-GB" dirty="0"/>
          </a:p>
        </p:txBody>
      </p:sp>
    </p:spTree>
    <p:extLst>
      <p:ext uri="{BB962C8B-B14F-4D97-AF65-F5344CB8AC3E}">
        <p14:creationId xmlns:p14="http://schemas.microsoft.com/office/powerpoint/2010/main" val="1470286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DA513A-521C-424B-A801-4CD77C9CA695}" type="slidenum">
              <a:rPr lang="en-GB" smtClean="0"/>
              <a:t>2</a:t>
            </a:fld>
            <a:endParaRPr lang="en-GB" dirty="0"/>
          </a:p>
        </p:txBody>
      </p:sp>
    </p:spTree>
    <p:extLst>
      <p:ext uri="{BB962C8B-B14F-4D97-AF65-F5344CB8AC3E}">
        <p14:creationId xmlns:p14="http://schemas.microsoft.com/office/powerpoint/2010/main" val="2545122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3AC69-ACF9-2345-A1E3-913CD19B8233}" type="slidenum">
              <a:rPr lang="en-US" smtClean="0"/>
              <a:t>3</a:t>
            </a:fld>
            <a:endParaRPr lang="en-US" dirty="0"/>
          </a:p>
        </p:txBody>
      </p:sp>
    </p:spTree>
    <p:extLst>
      <p:ext uri="{BB962C8B-B14F-4D97-AF65-F5344CB8AC3E}">
        <p14:creationId xmlns:p14="http://schemas.microsoft.com/office/powerpoint/2010/main" val="1999820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Automated System for Customs Data (ASYCUDA)</a:t>
            </a:r>
          </a:p>
        </p:txBody>
      </p:sp>
      <p:sp>
        <p:nvSpPr>
          <p:cNvPr id="4" name="Slide Number Placeholder 3"/>
          <p:cNvSpPr>
            <a:spLocks noGrp="1"/>
          </p:cNvSpPr>
          <p:nvPr>
            <p:ph type="sldNum" sz="quarter" idx="5"/>
          </p:nvPr>
        </p:nvSpPr>
        <p:spPr/>
        <p:txBody>
          <a:bodyPr/>
          <a:lstStyle/>
          <a:p>
            <a:fld id="{02B3AC69-ACF9-2345-A1E3-913CD19B8233}" type="slidenum">
              <a:rPr lang="en-US" smtClean="0"/>
              <a:t>4</a:t>
            </a:fld>
            <a:endParaRPr lang="en-US" dirty="0"/>
          </a:p>
        </p:txBody>
      </p:sp>
    </p:spTree>
    <p:extLst>
      <p:ext uri="{BB962C8B-B14F-4D97-AF65-F5344CB8AC3E}">
        <p14:creationId xmlns:p14="http://schemas.microsoft.com/office/powerpoint/2010/main" val="2535844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a policy level, a summit meeting of the APEI Economic Leaders, will be held once a year in an APEI host economy. The Summit will set the priority areas for inclusion in the next year’s work programme and expect results over the medium term.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 annual APEI Ministerial Meetings will take place immediately prior to the summit, with the participation of foreign and economic, industry, and trade ministers, to consider the year's activities and provide recommendations for APEI Economic Leaders' consideration.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APEI Business Council (ABC), the institutional private-sector arm, shall be comprised of representatives from private sectors in each country to ensure the close connection between the Steering Committee with businesses. Periodical meetings, at a minimum quarterly, face-to-face or via video conference, shall be held to discuss on the progress made and the way forward. A minimum attendance of 75% of countries need to be achieved for the meeting to take place.</a:t>
            </a:r>
          </a:p>
          <a:p>
            <a:endParaRPr lang="en-US" dirty="0"/>
          </a:p>
          <a:p>
            <a:r>
              <a:rPr lang="en-US" sz="1200" kern="1200" dirty="0">
                <a:solidFill>
                  <a:schemeClr val="tx1"/>
                </a:solidFill>
                <a:effectLst/>
                <a:latin typeface="+mn-lt"/>
                <a:ea typeface="+mn-ea"/>
                <a:cs typeface="+mn-cs"/>
              </a:rPr>
              <a:t>The ABC Membership shall be open to all private sector organisations from APEI countries, as well as regional organisations. </a:t>
            </a:r>
            <a:endParaRPr lang="en-US" dirty="0"/>
          </a:p>
        </p:txBody>
      </p:sp>
      <p:sp>
        <p:nvSpPr>
          <p:cNvPr id="4" name="Slide Number Placeholder 3"/>
          <p:cNvSpPr>
            <a:spLocks noGrp="1"/>
          </p:cNvSpPr>
          <p:nvPr>
            <p:ph type="sldNum" sz="quarter" idx="5"/>
          </p:nvPr>
        </p:nvSpPr>
        <p:spPr/>
        <p:txBody>
          <a:bodyPr/>
          <a:lstStyle/>
          <a:p>
            <a:fld id="{02B3AC69-ACF9-2345-A1E3-913CD19B8233}" type="slidenum">
              <a:rPr lang="en-US" smtClean="0"/>
              <a:t>5</a:t>
            </a:fld>
            <a:endParaRPr lang="en-US" dirty="0"/>
          </a:p>
        </p:txBody>
      </p:sp>
    </p:spTree>
    <p:extLst>
      <p:ext uri="{BB962C8B-B14F-4D97-AF65-F5344CB8AC3E}">
        <p14:creationId xmlns:p14="http://schemas.microsoft.com/office/powerpoint/2010/main" val="923241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3AC69-ACF9-2345-A1E3-913CD19B8233}" type="slidenum">
              <a:rPr lang="en-US" smtClean="0"/>
              <a:t>6</a:t>
            </a:fld>
            <a:endParaRPr lang="en-US" dirty="0"/>
          </a:p>
        </p:txBody>
      </p:sp>
    </p:spTree>
    <p:extLst>
      <p:ext uri="{BB962C8B-B14F-4D97-AF65-F5344CB8AC3E}">
        <p14:creationId xmlns:p14="http://schemas.microsoft.com/office/powerpoint/2010/main" val="2307129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3AC69-ACF9-2345-A1E3-913CD19B8233}" type="slidenum">
              <a:rPr lang="en-US" smtClean="0"/>
              <a:t>7</a:t>
            </a:fld>
            <a:endParaRPr lang="en-US" dirty="0"/>
          </a:p>
        </p:txBody>
      </p:sp>
    </p:spTree>
    <p:extLst>
      <p:ext uri="{BB962C8B-B14F-4D97-AF65-F5344CB8AC3E}">
        <p14:creationId xmlns:p14="http://schemas.microsoft.com/office/powerpoint/2010/main" val="3009588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3AC69-ACF9-2345-A1E3-913CD19B8233}" type="slidenum">
              <a:rPr lang="en-US" smtClean="0"/>
              <a:t>8</a:t>
            </a:fld>
            <a:endParaRPr lang="en-US" dirty="0"/>
          </a:p>
        </p:txBody>
      </p:sp>
    </p:spTree>
    <p:extLst>
      <p:ext uri="{BB962C8B-B14F-4D97-AF65-F5344CB8AC3E}">
        <p14:creationId xmlns:p14="http://schemas.microsoft.com/office/powerpoint/2010/main" val="800374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Capacity Building Matrix- Member Countries will send request/updates for capacity building through a Capacity Building Matrix.</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2B3AC69-ACF9-2345-A1E3-913CD19B8233}" type="slidenum">
              <a:rPr lang="en-US" smtClean="0"/>
              <a:t>10</a:t>
            </a:fld>
            <a:endParaRPr lang="en-US" dirty="0"/>
          </a:p>
        </p:txBody>
      </p:sp>
    </p:spTree>
    <p:extLst>
      <p:ext uri="{BB962C8B-B14F-4D97-AF65-F5344CB8AC3E}">
        <p14:creationId xmlns:p14="http://schemas.microsoft.com/office/powerpoint/2010/main" val="687738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lstStyle/>
          <a:p>
            <a:fld id="{6D82C41B-BC4C-4DC0-96E1-85D91220ED43}" type="slidenum">
              <a:rPr lang="en-GB" smtClean="0"/>
              <a:t>‹#›</a:t>
            </a:fld>
            <a:endParaRPr lang="en-GB" dirty="0"/>
          </a:p>
        </p:txBody>
      </p:sp>
    </p:spTree>
    <p:extLst>
      <p:ext uri="{BB962C8B-B14F-4D97-AF65-F5344CB8AC3E}">
        <p14:creationId xmlns:p14="http://schemas.microsoft.com/office/powerpoint/2010/main" val="2594292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hasCustomPrompt="1"/>
          </p:nvPr>
        </p:nvSpPr>
        <p:spPr>
          <a:xfrm>
            <a:off x="457200" y="274638"/>
            <a:ext cx="6019800" cy="5851525"/>
          </a:xfrm>
        </p:spPr>
        <p:txBody>
          <a:bodyPr vert="eaVert"/>
          <a:lstStyle>
            <a:lvl1pPr marL="342900" indent="-342900" algn="l" defTabSz="914400" rtl="0" eaLnBrk="1" latinLnBrk="0" hangingPunct="1">
              <a:lnSpc>
                <a:spcPct val="107000"/>
              </a:lnSpc>
              <a:spcBef>
                <a:spcPts val="1200"/>
              </a:spcBef>
              <a:spcAft>
                <a:spcPts val="1200"/>
              </a:spcAft>
              <a:buBlip>
                <a:blip r:embed="rId2"/>
              </a:buBlip>
              <a:defRPr lang="en-US" sz="2400" b="1" kern="1200" dirty="0">
                <a:solidFill>
                  <a:schemeClr val="accent1">
                    <a:lumMod val="75000"/>
                  </a:schemeClr>
                </a:solidFill>
                <a:latin typeface="Helvetica" panose="020B0604020202020204" pitchFamily="34" charset="0"/>
                <a:ea typeface="+mn-ea"/>
                <a:cs typeface="Helvetica" panose="020B0604020202020204" pitchFamily="34" charset="0"/>
              </a:defRPr>
            </a:lvl1pPr>
            <a:lvl2pPr marL="742950" indent="-285750">
              <a:defRPr lang="en-US" sz="2000" kern="1200" dirty="0">
                <a:solidFill>
                  <a:schemeClr val="tx1">
                    <a:lumMod val="65000"/>
                    <a:lumOff val="35000"/>
                  </a:schemeClr>
                </a:solidFill>
                <a:latin typeface="Helvetica" panose="020B0604020202020204" pitchFamily="34" charset="0"/>
                <a:ea typeface="+mn-ea"/>
                <a:cs typeface="Helvetica" panose="020B0604020202020204" pitchFamily="34" charset="0"/>
              </a:defRPr>
            </a:lvl2pPr>
            <a:lvl3pPr marL="1143000" indent="-228600">
              <a:defRPr lang="en-GB" sz="1600" i="1" kern="1200" dirty="0">
                <a:solidFill>
                  <a:schemeClr val="tx1">
                    <a:lumMod val="65000"/>
                    <a:lumOff val="35000"/>
                  </a:schemeClr>
                </a:solidFill>
                <a:latin typeface="Helvetica" panose="020B0604020202020204" pitchFamily="34" charset="0"/>
                <a:ea typeface="+mn-ea"/>
                <a:cs typeface="Helvetica" panose="020B0604020202020204" pitchFamily="34" charset="0"/>
              </a:defRPr>
            </a:lvl3pPr>
          </a:lstStyle>
          <a:p>
            <a:pPr lvl="0"/>
            <a:r>
              <a:rPr lang="en-US" dirty="0"/>
              <a:t>Click to edit Master text styles</a:t>
            </a:r>
          </a:p>
          <a:p>
            <a:pPr marL="742950" lvl="1" indent="-285750" algn="l" defTabSz="914400" rtl="0" eaLnBrk="1" latinLnBrk="0" hangingPunct="1">
              <a:spcBef>
                <a:spcPct val="20000"/>
              </a:spcBef>
              <a:buFontTx/>
              <a:buBlip>
                <a:blip r:embed="rId3"/>
              </a:buBlip>
            </a:pPr>
            <a:r>
              <a:rPr lang="en-US" dirty="0"/>
              <a:t>Second level</a:t>
            </a:r>
          </a:p>
          <a:p>
            <a:pPr marL="1143000" lvl="2" indent="-228600" algn="l" defTabSz="914400" rtl="0" eaLnBrk="1" latinLnBrk="0" hangingPunct="1">
              <a:spcBef>
                <a:spcPct val="20000"/>
              </a:spcBef>
              <a:buFontTx/>
              <a:buBlip>
                <a:blip r:embed="rId4"/>
              </a:buBlip>
            </a:pPr>
            <a:r>
              <a:rPr lang="en-US" dirty="0"/>
              <a:t>Third level</a:t>
            </a:r>
            <a:endParaRPr lang="en-GB" dirty="0"/>
          </a:p>
        </p:txBody>
      </p:sp>
      <p:sp>
        <p:nvSpPr>
          <p:cNvPr id="6" name="Slide Number Placeholder 5"/>
          <p:cNvSpPr>
            <a:spLocks noGrp="1"/>
          </p:cNvSpPr>
          <p:nvPr>
            <p:ph type="sldNum" sz="quarter" idx="12"/>
          </p:nvPr>
        </p:nvSpPr>
        <p:spPr/>
        <p:txBody>
          <a:bodyPr/>
          <a:lstStyle/>
          <a:p>
            <a:fld id="{6D82C41B-BC4C-4DC0-96E1-85D91220ED43}" type="slidenum">
              <a:rPr lang="en-GB" smtClean="0"/>
              <a:t>‹#›</a:t>
            </a:fld>
            <a:endParaRPr lang="en-GB" dirty="0"/>
          </a:p>
        </p:txBody>
      </p:sp>
    </p:spTree>
    <p:extLst>
      <p:ext uri="{BB962C8B-B14F-4D97-AF65-F5344CB8AC3E}">
        <p14:creationId xmlns:p14="http://schemas.microsoft.com/office/powerpoint/2010/main" val="2569443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50" baseline="0">
                <a:solidFill>
                  <a:schemeClr val="accent1">
                    <a:lumMod val="50000"/>
                  </a:schemeClr>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p:txBody>
          <a:bodyPr/>
          <a:lstStyle>
            <a:lvl1pPr marL="342900" indent="-342900">
              <a:buFontTx/>
              <a:buBlip>
                <a:blip r:embed="rId2"/>
              </a:buBlip>
              <a:defRPr lang="en-US" sz="2400" b="1" kern="1200" dirty="0">
                <a:solidFill>
                  <a:schemeClr val="accent1">
                    <a:lumMod val="75000"/>
                  </a:schemeClr>
                </a:solidFill>
                <a:latin typeface="Helvetica" panose="020B0604020202020204" pitchFamily="34" charset="0"/>
                <a:ea typeface="+mn-ea"/>
                <a:cs typeface="Helvetica" panose="020B0604020202020204" pitchFamily="34" charset="0"/>
              </a:defRPr>
            </a:lvl1pPr>
            <a:lvl2pPr marL="742950" indent="-285750">
              <a:buFontTx/>
              <a:buBlip>
                <a:blip r:embed="rId3"/>
              </a:buBlip>
              <a:defRPr sz="2000">
                <a:solidFill>
                  <a:schemeClr val="tx1">
                    <a:lumMod val="65000"/>
                    <a:lumOff val="35000"/>
                  </a:schemeClr>
                </a:solidFill>
              </a:defRPr>
            </a:lvl2pPr>
            <a:lvl3pPr marL="1143000" indent="-228600">
              <a:buFontTx/>
              <a:buBlip>
                <a:blip r:embed="rId4"/>
              </a:buBlip>
              <a:defRPr sz="1600" i="1">
                <a:solidFill>
                  <a:schemeClr val="tx1">
                    <a:lumMod val="65000"/>
                    <a:lumOff val="35000"/>
                  </a:schemeClr>
                </a:solidFill>
              </a:defRPr>
            </a:lvl3pPr>
          </a:lstStyle>
          <a:p>
            <a:pPr marL="342900" lvl="0" indent="-342900" algn="l" defTabSz="914400" rtl="0" eaLnBrk="1" latinLnBrk="0" hangingPunct="1">
              <a:lnSpc>
                <a:spcPct val="107000"/>
              </a:lnSpc>
              <a:spcBef>
                <a:spcPts val="1200"/>
              </a:spcBef>
              <a:spcAft>
                <a:spcPts val="1200"/>
              </a:spcAft>
              <a:buFont typeface="Arial" panose="020B0604020202020204" pitchFamily="34" charset="0"/>
              <a:buBlip>
                <a:blip r:embed="rId2"/>
              </a:buBlip>
            </a:pPr>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p:txBody>
          <a:bodyPr/>
          <a:lstStyle/>
          <a:p>
            <a:fld id="{6D82C41B-BC4C-4DC0-96E1-85D91220ED43}" type="slidenum">
              <a:rPr lang="en-GB" smtClean="0"/>
              <a:t>‹#›</a:t>
            </a:fld>
            <a:endParaRPr lang="en-GB" dirty="0"/>
          </a:p>
        </p:txBody>
      </p:sp>
    </p:spTree>
    <p:extLst>
      <p:ext uri="{BB962C8B-B14F-4D97-AF65-F5344CB8AC3E}">
        <p14:creationId xmlns:p14="http://schemas.microsoft.com/office/powerpoint/2010/main" val="534992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D82C41B-BC4C-4DC0-96E1-85D91220ED43}" type="slidenum">
              <a:rPr lang="en-GB" smtClean="0"/>
              <a:t>‹#›</a:t>
            </a:fld>
            <a:endParaRPr lang="en-GB" dirty="0"/>
          </a:p>
        </p:txBody>
      </p:sp>
    </p:spTree>
    <p:extLst>
      <p:ext uri="{BB962C8B-B14F-4D97-AF65-F5344CB8AC3E}">
        <p14:creationId xmlns:p14="http://schemas.microsoft.com/office/powerpoint/2010/main" val="4258319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hasCustomPrompt="1"/>
          </p:nvPr>
        </p:nvSpPr>
        <p:spPr>
          <a:xfrm>
            <a:off x="457200" y="1600200"/>
            <a:ext cx="4038600" cy="4525963"/>
          </a:xfrm>
        </p:spPr>
        <p:txBody>
          <a:bodyPr/>
          <a:lstStyle>
            <a:lvl1pPr marL="342900" indent="-342900" algn="l" defTabSz="914400" rtl="0" eaLnBrk="1" latinLnBrk="0" hangingPunct="1">
              <a:lnSpc>
                <a:spcPct val="107000"/>
              </a:lnSpc>
              <a:spcBef>
                <a:spcPts val="1200"/>
              </a:spcBef>
              <a:spcAft>
                <a:spcPts val="1200"/>
              </a:spcAft>
              <a:buBlip>
                <a:blip r:embed="rId2"/>
              </a:buBlip>
              <a:defRPr lang="en-US" sz="2400" b="1" kern="1200" dirty="0">
                <a:solidFill>
                  <a:schemeClr val="accent1">
                    <a:lumMod val="75000"/>
                  </a:schemeClr>
                </a:solidFill>
                <a:latin typeface="Helvetica" panose="020B0604020202020204" pitchFamily="34" charset="0"/>
                <a:ea typeface="+mn-ea"/>
                <a:cs typeface="Helvetica" panose="020B0604020202020204" pitchFamily="34" charset="0"/>
              </a:defRPr>
            </a:lvl1pPr>
            <a:lvl2pPr marL="742950" indent="-285750">
              <a:defRPr lang="en-US" sz="2000" kern="1200" dirty="0">
                <a:solidFill>
                  <a:schemeClr val="tx1">
                    <a:lumMod val="65000"/>
                    <a:lumOff val="35000"/>
                  </a:schemeClr>
                </a:solidFill>
                <a:latin typeface="Helvetica" panose="020B0604020202020204" pitchFamily="34" charset="0"/>
                <a:ea typeface="+mn-ea"/>
                <a:cs typeface="Helvetica" panose="020B0604020202020204" pitchFamily="34" charset="0"/>
              </a:defRPr>
            </a:lvl2pPr>
            <a:lvl3pPr marL="1143000" indent="-228600">
              <a:defRPr lang="en-US" sz="1600" i="1" kern="1200" dirty="0">
                <a:solidFill>
                  <a:schemeClr val="tx1">
                    <a:lumMod val="65000"/>
                    <a:lumOff val="35000"/>
                  </a:schemeClr>
                </a:solidFill>
                <a:latin typeface="Helvetica" panose="020B0604020202020204" pitchFamily="34" charset="0"/>
                <a:ea typeface="+mn-ea"/>
                <a:cs typeface="Helvetica" panose="020B0604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marL="742950" lvl="1" indent="-285750" algn="l" defTabSz="914400" rtl="0" eaLnBrk="1" latinLnBrk="0" hangingPunct="1">
              <a:spcBef>
                <a:spcPct val="20000"/>
              </a:spcBef>
              <a:buFontTx/>
              <a:buBlip>
                <a:blip r:embed="rId3"/>
              </a:buBlip>
            </a:pPr>
            <a:r>
              <a:rPr lang="en-US" dirty="0"/>
              <a:t>Second level</a:t>
            </a:r>
          </a:p>
          <a:p>
            <a:pPr marL="1143000" lvl="2" indent="-228600" algn="l" defTabSz="914400" rtl="0" eaLnBrk="1" latinLnBrk="0" hangingPunct="1">
              <a:spcBef>
                <a:spcPct val="20000"/>
              </a:spcBef>
              <a:buFontTx/>
              <a:buBlip>
                <a:blip r:embed="rId4"/>
              </a:buBlip>
            </a:pPr>
            <a:r>
              <a:rPr lang="en-US" dirty="0"/>
              <a:t>Third level</a:t>
            </a:r>
            <a:endParaRPr lang="en-GB" dirty="0"/>
          </a:p>
        </p:txBody>
      </p:sp>
      <p:sp>
        <p:nvSpPr>
          <p:cNvPr id="4" name="Content Placeholder 3"/>
          <p:cNvSpPr>
            <a:spLocks noGrp="1"/>
          </p:cNvSpPr>
          <p:nvPr>
            <p:ph sz="half" idx="2" hasCustomPrompt="1"/>
          </p:nvPr>
        </p:nvSpPr>
        <p:spPr>
          <a:xfrm>
            <a:off x="4648200" y="1600200"/>
            <a:ext cx="4038600" cy="4525963"/>
          </a:xfrm>
        </p:spPr>
        <p:txBody>
          <a:bodyPr/>
          <a:lstStyle>
            <a:lvl1pPr marL="342900" indent="-342900" algn="l" defTabSz="914400" rtl="0" eaLnBrk="1" latinLnBrk="0" hangingPunct="1">
              <a:lnSpc>
                <a:spcPct val="107000"/>
              </a:lnSpc>
              <a:spcBef>
                <a:spcPts val="1200"/>
              </a:spcBef>
              <a:spcAft>
                <a:spcPts val="1200"/>
              </a:spcAft>
              <a:buBlip>
                <a:blip r:embed="rId2"/>
              </a:buBlip>
              <a:defRPr lang="en-US" sz="2400" b="1" kern="1200" dirty="0">
                <a:solidFill>
                  <a:schemeClr val="accent1">
                    <a:lumMod val="75000"/>
                  </a:schemeClr>
                </a:solidFill>
                <a:latin typeface="Helvetica" panose="020B0604020202020204" pitchFamily="34" charset="0"/>
                <a:ea typeface="+mn-ea"/>
                <a:cs typeface="Helvetica" panose="020B0604020202020204" pitchFamily="34" charset="0"/>
              </a:defRPr>
            </a:lvl1pPr>
            <a:lvl2pPr marL="742950" indent="-285750">
              <a:defRPr lang="en-US" sz="2000" kern="1200" dirty="0">
                <a:solidFill>
                  <a:schemeClr val="tx1">
                    <a:lumMod val="65000"/>
                    <a:lumOff val="35000"/>
                  </a:schemeClr>
                </a:solidFill>
                <a:latin typeface="Helvetica" panose="020B0604020202020204" pitchFamily="34" charset="0"/>
                <a:ea typeface="+mn-ea"/>
                <a:cs typeface="Helvetica" panose="020B0604020202020204" pitchFamily="34" charset="0"/>
              </a:defRPr>
            </a:lvl2pPr>
            <a:lvl3pPr marL="1143000" indent="-228600">
              <a:defRPr lang="en-GB" sz="1600" i="1" kern="1200" dirty="0">
                <a:solidFill>
                  <a:schemeClr val="tx1">
                    <a:lumMod val="65000"/>
                    <a:lumOff val="35000"/>
                  </a:schemeClr>
                </a:solidFill>
                <a:latin typeface="Helvetica" panose="020B0604020202020204" pitchFamily="34" charset="0"/>
                <a:ea typeface="+mn-ea"/>
                <a:cs typeface="Helvetica" panose="020B0604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marL="742950" lvl="1" indent="-285750" algn="l" defTabSz="914400" rtl="0" eaLnBrk="1" latinLnBrk="0" hangingPunct="1">
              <a:spcBef>
                <a:spcPct val="20000"/>
              </a:spcBef>
              <a:buFontTx/>
              <a:buBlip>
                <a:blip r:embed="rId3"/>
              </a:buBlip>
            </a:pPr>
            <a:r>
              <a:rPr lang="en-US" dirty="0"/>
              <a:t>Second level</a:t>
            </a:r>
          </a:p>
          <a:p>
            <a:pPr marL="1143000" lvl="2" indent="-228600" algn="l" defTabSz="914400" rtl="0" eaLnBrk="1" latinLnBrk="0" hangingPunct="1">
              <a:spcBef>
                <a:spcPct val="20000"/>
              </a:spcBef>
              <a:buFontTx/>
              <a:buBlip>
                <a:blip r:embed="rId4"/>
              </a:buBlip>
            </a:pPr>
            <a:r>
              <a:rPr lang="en-US" dirty="0"/>
              <a:t>Third level</a:t>
            </a:r>
            <a:endParaRPr lang="en-GB" dirty="0"/>
          </a:p>
        </p:txBody>
      </p:sp>
      <p:sp>
        <p:nvSpPr>
          <p:cNvPr id="7" name="Slide Number Placeholder 6"/>
          <p:cNvSpPr>
            <a:spLocks noGrp="1"/>
          </p:cNvSpPr>
          <p:nvPr>
            <p:ph type="sldNum" sz="quarter" idx="12"/>
          </p:nvPr>
        </p:nvSpPr>
        <p:spPr/>
        <p:txBody>
          <a:bodyPr/>
          <a:lstStyle/>
          <a:p>
            <a:fld id="{6D82C41B-BC4C-4DC0-96E1-85D91220ED43}" type="slidenum">
              <a:rPr lang="en-GB" smtClean="0"/>
              <a:t>‹#›</a:t>
            </a:fld>
            <a:endParaRPr lang="en-GB" dirty="0"/>
          </a:p>
        </p:txBody>
      </p:sp>
    </p:spTree>
    <p:extLst>
      <p:ext uri="{BB962C8B-B14F-4D97-AF65-F5344CB8AC3E}">
        <p14:creationId xmlns:p14="http://schemas.microsoft.com/office/powerpoint/2010/main" val="641821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457200" y="2174875"/>
            <a:ext cx="4040188" cy="3951288"/>
          </a:xfrm>
        </p:spPr>
        <p:txBody>
          <a:bodyPr/>
          <a:lstStyle>
            <a:lvl1pPr marL="342900" indent="-342900" algn="l" defTabSz="914400" rtl="0" eaLnBrk="1" latinLnBrk="0" hangingPunct="1">
              <a:lnSpc>
                <a:spcPct val="107000"/>
              </a:lnSpc>
              <a:spcBef>
                <a:spcPts val="1200"/>
              </a:spcBef>
              <a:spcAft>
                <a:spcPts val="1200"/>
              </a:spcAft>
              <a:buBlip>
                <a:blip r:embed="rId2"/>
              </a:buBlip>
              <a:defRPr lang="en-US" sz="2400" b="1" kern="1200" dirty="0">
                <a:solidFill>
                  <a:schemeClr val="accent1">
                    <a:lumMod val="75000"/>
                  </a:schemeClr>
                </a:solidFill>
                <a:latin typeface="Helvetica" panose="020B0604020202020204" pitchFamily="34" charset="0"/>
                <a:ea typeface="+mn-ea"/>
                <a:cs typeface="Helvetica" panose="020B0604020202020204" pitchFamily="34" charset="0"/>
              </a:defRPr>
            </a:lvl1pPr>
            <a:lvl2pPr marL="742950" indent="-285750">
              <a:defRPr lang="en-US" sz="2000" kern="1200" dirty="0">
                <a:solidFill>
                  <a:schemeClr val="tx1">
                    <a:lumMod val="65000"/>
                    <a:lumOff val="35000"/>
                  </a:schemeClr>
                </a:solidFill>
                <a:latin typeface="Helvetica" panose="020B0604020202020204" pitchFamily="34" charset="0"/>
                <a:ea typeface="+mn-ea"/>
                <a:cs typeface="Helvetica" panose="020B0604020202020204" pitchFamily="34" charset="0"/>
              </a:defRPr>
            </a:lvl2pPr>
            <a:lvl3pPr marL="1143000" indent="-228600">
              <a:defRPr lang="en-US" sz="1600" i="1" kern="1200" dirty="0">
                <a:solidFill>
                  <a:schemeClr val="tx1">
                    <a:lumMod val="65000"/>
                    <a:lumOff val="35000"/>
                  </a:schemeClr>
                </a:solidFill>
                <a:latin typeface="Helvetica" panose="020B0604020202020204" pitchFamily="34" charset="0"/>
                <a:ea typeface="+mn-ea"/>
                <a:cs typeface="Helvetica" panose="020B0604020202020204" pitchFamily="34" charset="0"/>
              </a:defRPr>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marL="742950" lvl="1" indent="-285750" algn="l" defTabSz="914400" rtl="0" eaLnBrk="1" latinLnBrk="0" hangingPunct="1">
              <a:spcBef>
                <a:spcPct val="20000"/>
              </a:spcBef>
              <a:buFontTx/>
              <a:buBlip>
                <a:blip r:embed="rId3"/>
              </a:buBlip>
            </a:pPr>
            <a:r>
              <a:rPr lang="en-US" dirty="0"/>
              <a:t>Second level</a:t>
            </a:r>
          </a:p>
          <a:p>
            <a:pPr marL="1143000" lvl="2" indent="-228600" algn="l" defTabSz="914400" rtl="0" eaLnBrk="1" latinLnBrk="0" hangingPunct="1">
              <a:spcBef>
                <a:spcPct val="20000"/>
              </a:spcBef>
              <a:buFontTx/>
              <a:buBlip>
                <a:blip r:embed="rId4"/>
              </a:buBlip>
            </a:pPr>
            <a:r>
              <a:rPr lang="en-US" dirty="0"/>
              <a:t>Third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4645025" y="2174875"/>
            <a:ext cx="4041775" cy="3951288"/>
          </a:xfrm>
        </p:spPr>
        <p:txBody>
          <a:bodyPr/>
          <a:lstStyle>
            <a:lvl1pPr marL="342900" indent="-342900" algn="l" defTabSz="914400" rtl="0" eaLnBrk="1" latinLnBrk="0" hangingPunct="1">
              <a:lnSpc>
                <a:spcPct val="107000"/>
              </a:lnSpc>
              <a:spcBef>
                <a:spcPts val="1200"/>
              </a:spcBef>
              <a:spcAft>
                <a:spcPts val="1200"/>
              </a:spcAft>
              <a:buBlip>
                <a:blip r:embed="rId2"/>
              </a:buBlip>
              <a:defRPr lang="en-US" sz="2400" b="1" kern="1200" dirty="0">
                <a:solidFill>
                  <a:schemeClr val="accent1">
                    <a:lumMod val="75000"/>
                  </a:schemeClr>
                </a:solidFill>
                <a:latin typeface="Helvetica" panose="020B0604020202020204" pitchFamily="34" charset="0"/>
                <a:ea typeface="+mn-ea"/>
                <a:cs typeface="Helvetica" panose="020B0604020202020204" pitchFamily="34" charset="0"/>
              </a:defRPr>
            </a:lvl1pPr>
            <a:lvl2pPr marL="742950" indent="-285750">
              <a:defRPr lang="en-US" sz="2000" kern="1200" dirty="0">
                <a:solidFill>
                  <a:schemeClr val="tx1">
                    <a:lumMod val="65000"/>
                    <a:lumOff val="35000"/>
                  </a:schemeClr>
                </a:solidFill>
                <a:latin typeface="Helvetica" panose="020B0604020202020204" pitchFamily="34" charset="0"/>
                <a:ea typeface="+mn-ea"/>
                <a:cs typeface="Helvetica" panose="020B0604020202020204" pitchFamily="34" charset="0"/>
              </a:defRPr>
            </a:lvl2pPr>
            <a:lvl3pPr marL="1143000" indent="-228600">
              <a:defRPr lang="en-GB" sz="1600" i="1" kern="1200" dirty="0">
                <a:solidFill>
                  <a:schemeClr val="tx1">
                    <a:lumMod val="65000"/>
                    <a:lumOff val="35000"/>
                  </a:schemeClr>
                </a:solidFill>
                <a:latin typeface="Helvetica" panose="020B0604020202020204" pitchFamily="34" charset="0"/>
                <a:ea typeface="+mn-ea"/>
                <a:cs typeface="Helvetica" panose="020B0604020202020204" pitchFamily="34" charset="0"/>
              </a:defRPr>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marL="742950" lvl="1" indent="-285750" algn="l" defTabSz="914400" rtl="0" eaLnBrk="1" latinLnBrk="0" hangingPunct="1">
              <a:spcBef>
                <a:spcPct val="20000"/>
              </a:spcBef>
              <a:buFontTx/>
              <a:buBlip>
                <a:blip r:embed="rId3"/>
              </a:buBlip>
            </a:pPr>
            <a:r>
              <a:rPr lang="en-US" dirty="0"/>
              <a:t>Second level</a:t>
            </a:r>
          </a:p>
          <a:p>
            <a:pPr marL="1143000" lvl="2" indent="-228600" algn="l" defTabSz="914400" rtl="0" eaLnBrk="1" latinLnBrk="0" hangingPunct="1">
              <a:spcBef>
                <a:spcPct val="20000"/>
              </a:spcBef>
              <a:buFontTx/>
              <a:buBlip>
                <a:blip r:embed="rId4"/>
              </a:buBlip>
            </a:pPr>
            <a:r>
              <a:rPr lang="en-US" dirty="0"/>
              <a:t>Third level</a:t>
            </a:r>
            <a:endParaRPr lang="en-GB" dirty="0"/>
          </a:p>
        </p:txBody>
      </p:sp>
      <p:sp>
        <p:nvSpPr>
          <p:cNvPr id="9" name="Slide Number Placeholder 8"/>
          <p:cNvSpPr>
            <a:spLocks noGrp="1"/>
          </p:cNvSpPr>
          <p:nvPr>
            <p:ph type="sldNum" sz="quarter" idx="12"/>
          </p:nvPr>
        </p:nvSpPr>
        <p:spPr/>
        <p:txBody>
          <a:bodyPr/>
          <a:lstStyle/>
          <a:p>
            <a:fld id="{6D82C41B-BC4C-4DC0-96E1-85D91220ED43}" type="slidenum">
              <a:rPr lang="en-GB" smtClean="0"/>
              <a:t>‹#›</a:t>
            </a:fld>
            <a:endParaRPr lang="en-GB" dirty="0"/>
          </a:p>
        </p:txBody>
      </p:sp>
    </p:spTree>
    <p:extLst>
      <p:ext uri="{BB962C8B-B14F-4D97-AF65-F5344CB8AC3E}">
        <p14:creationId xmlns:p14="http://schemas.microsoft.com/office/powerpoint/2010/main" val="735140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6D82C41B-BC4C-4DC0-96E1-85D91220ED43}" type="slidenum">
              <a:rPr lang="en-GB" smtClean="0"/>
              <a:t>‹#›</a:t>
            </a:fld>
            <a:endParaRPr lang="en-GB" dirty="0"/>
          </a:p>
        </p:txBody>
      </p:sp>
    </p:spTree>
    <p:extLst>
      <p:ext uri="{BB962C8B-B14F-4D97-AF65-F5344CB8AC3E}">
        <p14:creationId xmlns:p14="http://schemas.microsoft.com/office/powerpoint/2010/main" val="3453697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hasCustomPrompt="1"/>
          </p:nvPr>
        </p:nvSpPr>
        <p:spPr>
          <a:xfrm>
            <a:off x="3575050" y="273050"/>
            <a:ext cx="5111750" cy="5853113"/>
          </a:xfrm>
        </p:spPr>
        <p:txBody>
          <a:bodyPr/>
          <a:lstStyle>
            <a:lvl1pPr marL="342900" indent="-342900" algn="l" defTabSz="914400" rtl="0" eaLnBrk="1" latinLnBrk="0" hangingPunct="1">
              <a:lnSpc>
                <a:spcPct val="107000"/>
              </a:lnSpc>
              <a:spcBef>
                <a:spcPts val="1200"/>
              </a:spcBef>
              <a:spcAft>
                <a:spcPts val="1200"/>
              </a:spcAft>
              <a:buBlip>
                <a:blip r:embed="rId2"/>
              </a:buBlip>
              <a:defRPr lang="en-US" sz="2400" b="1" kern="1200" dirty="0">
                <a:solidFill>
                  <a:schemeClr val="accent1">
                    <a:lumMod val="75000"/>
                  </a:schemeClr>
                </a:solidFill>
                <a:latin typeface="Helvetica" panose="020B0604020202020204" pitchFamily="34" charset="0"/>
                <a:ea typeface="+mn-ea"/>
                <a:cs typeface="Helvetica" panose="020B0604020202020204" pitchFamily="34" charset="0"/>
              </a:defRPr>
            </a:lvl1pPr>
            <a:lvl2pPr marL="742950" indent="-285750">
              <a:defRPr lang="en-US" sz="2000" kern="1200" dirty="0">
                <a:solidFill>
                  <a:schemeClr val="tx1">
                    <a:lumMod val="65000"/>
                    <a:lumOff val="35000"/>
                  </a:schemeClr>
                </a:solidFill>
                <a:latin typeface="Helvetica" panose="020B0604020202020204" pitchFamily="34" charset="0"/>
                <a:ea typeface="+mn-ea"/>
                <a:cs typeface="Helvetica" panose="020B0604020202020204" pitchFamily="34" charset="0"/>
              </a:defRPr>
            </a:lvl2pPr>
            <a:lvl3pPr marL="1143000" indent="-228600">
              <a:defRPr lang="en-GB" sz="1600" i="1" kern="1200" dirty="0">
                <a:solidFill>
                  <a:schemeClr val="tx1">
                    <a:lumMod val="65000"/>
                    <a:lumOff val="35000"/>
                  </a:schemeClr>
                </a:solidFill>
                <a:latin typeface="Helvetica" panose="020B0604020202020204" pitchFamily="34" charset="0"/>
                <a:ea typeface="+mn-ea"/>
                <a:cs typeface="Helvetica" panose="020B0604020202020204" pitchFamily="34" charset="0"/>
              </a:defRPr>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marL="742950" lvl="1" indent="-285750" algn="l" defTabSz="914400" rtl="0" eaLnBrk="1" latinLnBrk="0" hangingPunct="1">
              <a:spcBef>
                <a:spcPct val="20000"/>
              </a:spcBef>
              <a:buFontTx/>
              <a:buBlip>
                <a:blip r:embed="rId3"/>
              </a:buBlip>
            </a:pPr>
            <a:r>
              <a:rPr lang="en-US" dirty="0"/>
              <a:t>Second level</a:t>
            </a:r>
          </a:p>
          <a:p>
            <a:pPr marL="1143000" lvl="2" indent="-228600" algn="l" defTabSz="914400" rtl="0" eaLnBrk="1" latinLnBrk="0" hangingPunct="1">
              <a:spcBef>
                <a:spcPct val="20000"/>
              </a:spcBef>
              <a:buFontTx/>
              <a:buBlip>
                <a:blip r:embed="rId4"/>
              </a:buBlip>
            </a:pPr>
            <a:r>
              <a:rPr lang="en-US" dirty="0"/>
              <a:t>Third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D82C41B-BC4C-4DC0-96E1-85D91220ED43}" type="slidenum">
              <a:rPr lang="en-GB" smtClean="0"/>
              <a:t>‹#›</a:t>
            </a:fld>
            <a:endParaRPr lang="en-GB" dirty="0"/>
          </a:p>
        </p:txBody>
      </p:sp>
    </p:spTree>
    <p:extLst>
      <p:ext uri="{BB962C8B-B14F-4D97-AF65-F5344CB8AC3E}">
        <p14:creationId xmlns:p14="http://schemas.microsoft.com/office/powerpoint/2010/main" val="2690401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836711"/>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D82C41B-BC4C-4DC0-96E1-85D91220ED43}" type="slidenum">
              <a:rPr lang="en-GB" smtClean="0"/>
              <a:t>‹#›</a:t>
            </a:fld>
            <a:endParaRPr lang="en-GB" dirty="0"/>
          </a:p>
        </p:txBody>
      </p:sp>
    </p:spTree>
    <p:extLst>
      <p:ext uri="{BB962C8B-B14F-4D97-AF65-F5344CB8AC3E}">
        <p14:creationId xmlns:p14="http://schemas.microsoft.com/office/powerpoint/2010/main" val="3655684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hasCustomPrompt="1"/>
          </p:nvPr>
        </p:nvSpPr>
        <p:spPr/>
        <p:txBody>
          <a:bodyPr vert="eaVert"/>
          <a:lstStyle>
            <a:lvl1pPr marL="342900" indent="-342900" algn="l" defTabSz="914400" rtl="0" eaLnBrk="1" latinLnBrk="0" hangingPunct="1">
              <a:lnSpc>
                <a:spcPct val="107000"/>
              </a:lnSpc>
              <a:spcBef>
                <a:spcPts val="1200"/>
              </a:spcBef>
              <a:spcAft>
                <a:spcPts val="1200"/>
              </a:spcAft>
              <a:buBlip>
                <a:blip r:embed="rId2"/>
              </a:buBlip>
              <a:defRPr lang="en-US" sz="2400" b="1" kern="1200" dirty="0">
                <a:solidFill>
                  <a:schemeClr val="accent1">
                    <a:lumMod val="75000"/>
                  </a:schemeClr>
                </a:solidFill>
                <a:latin typeface="Helvetica" panose="020B0604020202020204" pitchFamily="34" charset="0"/>
                <a:ea typeface="+mn-ea"/>
                <a:cs typeface="Helvetica" panose="020B0604020202020204" pitchFamily="34" charset="0"/>
              </a:defRPr>
            </a:lvl1pPr>
            <a:lvl2pPr marL="742950" indent="-285750">
              <a:defRPr lang="en-US" sz="2000" kern="1200" dirty="0">
                <a:solidFill>
                  <a:schemeClr val="tx1">
                    <a:lumMod val="65000"/>
                    <a:lumOff val="35000"/>
                  </a:schemeClr>
                </a:solidFill>
                <a:latin typeface="Helvetica" panose="020B0604020202020204" pitchFamily="34" charset="0"/>
                <a:ea typeface="+mn-ea"/>
                <a:cs typeface="Helvetica" panose="020B0604020202020204" pitchFamily="34" charset="0"/>
              </a:defRPr>
            </a:lvl2pPr>
            <a:lvl3pPr marL="1143000" indent="-228600">
              <a:defRPr lang="en-GB" sz="1600" i="1" kern="1200" dirty="0">
                <a:solidFill>
                  <a:schemeClr val="tx1">
                    <a:lumMod val="65000"/>
                    <a:lumOff val="35000"/>
                  </a:schemeClr>
                </a:solidFill>
                <a:latin typeface="Helvetica" panose="020B0604020202020204" pitchFamily="34" charset="0"/>
                <a:ea typeface="+mn-ea"/>
                <a:cs typeface="Helvetica" panose="020B0604020202020204" pitchFamily="34" charset="0"/>
              </a:defRPr>
            </a:lvl3pPr>
          </a:lstStyle>
          <a:p>
            <a:pPr lvl="0"/>
            <a:r>
              <a:rPr lang="en-US" dirty="0"/>
              <a:t>Click to edit Master text styles</a:t>
            </a:r>
          </a:p>
          <a:p>
            <a:pPr marL="742950" lvl="1" indent="-285750" algn="l" defTabSz="914400" rtl="0" eaLnBrk="1" latinLnBrk="0" hangingPunct="1">
              <a:spcBef>
                <a:spcPct val="20000"/>
              </a:spcBef>
              <a:buFontTx/>
              <a:buBlip>
                <a:blip r:embed="rId3"/>
              </a:buBlip>
            </a:pPr>
            <a:r>
              <a:rPr lang="en-US" dirty="0"/>
              <a:t>Second level</a:t>
            </a:r>
          </a:p>
          <a:p>
            <a:pPr marL="1143000" lvl="2" indent="-228600" algn="l" defTabSz="914400" rtl="0" eaLnBrk="1" latinLnBrk="0" hangingPunct="1">
              <a:spcBef>
                <a:spcPct val="20000"/>
              </a:spcBef>
              <a:buFontTx/>
              <a:buBlip>
                <a:blip r:embed="rId4"/>
              </a:buBlip>
            </a:pPr>
            <a:r>
              <a:rPr lang="en-US" dirty="0"/>
              <a:t>Third level</a:t>
            </a:r>
            <a:endParaRPr lang="en-GB" dirty="0"/>
          </a:p>
        </p:txBody>
      </p:sp>
      <p:sp>
        <p:nvSpPr>
          <p:cNvPr id="6" name="Slide Number Placeholder 5"/>
          <p:cNvSpPr>
            <a:spLocks noGrp="1"/>
          </p:cNvSpPr>
          <p:nvPr>
            <p:ph type="sldNum" sz="quarter" idx="12"/>
          </p:nvPr>
        </p:nvSpPr>
        <p:spPr/>
        <p:txBody>
          <a:bodyPr/>
          <a:lstStyle/>
          <a:p>
            <a:fld id="{6D82C41B-BC4C-4DC0-96E1-85D91220ED43}" type="slidenum">
              <a:rPr lang="en-GB" smtClean="0"/>
              <a:t>‹#›</a:t>
            </a:fld>
            <a:endParaRPr lang="en-GB" dirty="0"/>
          </a:p>
        </p:txBody>
      </p:sp>
    </p:spTree>
    <p:extLst>
      <p:ext uri="{BB962C8B-B14F-4D97-AF65-F5344CB8AC3E}">
        <p14:creationId xmlns:p14="http://schemas.microsoft.com/office/powerpoint/2010/main" val="131962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36712"/>
            <a:ext cx="8229600" cy="580926"/>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marL="342900" lvl="0" indent="-342900" algn="l" defTabSz="914400" rtl="0" eaLnBrk="1" latinLnBrk="0" hangingPunct="1">
              <a:lnSpc>
                <a:spcPct val="107000"/>
              </a:lnSpc>
              <a:spcBef>
                <a:spcPts val="1200"/>
              </a:spcBef>
              <a:spcAft>
                <a:spcPts val="1200"/>
              </a:spcAft>
              <a:buFont typeface="Arial" panose="020B0604020202020204" pitchFamily="34" charset="0"/>
              <a:buBlip>
                <a:blip r:embed="rId13"/>
              </a:buBlip>
            </a:pPr>
            <a:r>
              <a:rPr lang="en-US" dirty="0"/>
              <a:t>Click to edit Master text styles</a:t>
            </a:r>
          </a:p>
          <a:p>
            <a:pPr marL="742950" lvl="1" indent="-285750" algn="l" defTabSz="914400" rtl="0" eaLnBrk="1" latinLnBrk="0" hangingPunct="1">
              <a:spcBef>
                <a:spcPct val="20000"/>
              </a:spcBef>
              <a:buFontTx/>
              <a:buBlip>
                <a:blip r:embed="rId14"/>
              </a:buBlip>
            </a:pPr>
            <a:r>
              <a:rPr lang="en-US" dirty="0"/>
              <a:t>Second level</a:t>
            </a:r>
          </a:p>
          <a:p>
            <a:pPr marL="1143000" lvl="2" indent="-228600" algn="l" defTabSz="914400" rtl="0" eaLnBrk="1" latinLnBrk="0" hangingPunct="1">
              <a:spcBef>
                <a:spcPct val="20000"/>
              </a:spcBef>
              <a:buFontTx/>
              <a:buBlip>
                <a:blip r:embed="rId15"/>
              </a:buBlip>
            </a:pPr>
            <a:r>
              <a:rPr lang="en-US" dirty="0"/>
              <a:t>Third level</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2C41B-BC4C-4DC0-96E1-85D91220ED43}" type="slidenum">
              <a:rPr lang="en-GB" smtClean="0"/>
              <a:t>‹#›</a:t>
            </a:fld>
            <a:endParaRPr lang="en-GB" dirty="0"/>
          </a:p>
        </p:txBody>
      </p:sp>
    </p:spTree>
    <p:extLst>
      <p:ext uri="{BB962C8B-B14F-4D97-AF65-F5344CB8AC3E}">
        <p14:creationId xmlns:p14="http://schemas.microsoft.com/office/powerpoint/2010/main" val="4063019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txStyles>
    <p:titleStyle>
      <a:lvl1pPr algn="ctr" defTabSz="914400" rtl="0" eaLnBrk="1" latinLnBrk="0" hangingPunct="1">
        <a:spcBef>
          <a:spcPct val="0"/>
        </a:spcBef>
        <a:buNone/>
        <a:defRPr sz="3000" b="1" kern="1200" spc="-150">
          <a:solidFill>
            <a:schemeClr val="accent1">
              <a:lumMod val="50000"/>
            </a:schemeClr>
          </a:solidFill>
          <a:latin typeface="Helvetica" panose="020B0604020202020204" pitchFamily="34" charset="0"/>
          <a:ea typeface="+mj-ea"/>
          <a:cs typeface="Helvetica"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lang="en-US" sz="2400" b="1" kern="1200" dirty="0">
          <a:solidFill>
            <a:schemeClr val="accent1">
              <a:lumMod val="75000"/>
            </a:schemeClr>
          </a:solidFill>
          <a:latin typeface="Helvetica" panose="020B0604020202020204" pitchFamily="34" charset="0"/>
          <a:ea typeface="+mn-ea"/>
          <a:cs typeface="Helvetica"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lang="en-US" sz="2000" kern="1200" dirty="0">
          <a:solidFill>
            <a:schemeClr val="tx1">
              <a:lumMod val="65000"/>
              <a:lumOff val="35000"/>
            </a:schemeClr>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lang="en-US" sz="1600" i="1" kern="1200" dirty="0">
          <a:solidFill>
            <a:schemeClr val="tx1">
              <a:lumMod val="65000"/>
              <a:lumOff val="3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rmce.org.m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857" y="246499"/>
            <a:ext cx="9144000" cy="3637919"/>
          </a:xfrm>
          <a:prstGeom prst="rect">
            <a:avLst/>
          </a:prstGeom>
          <a:noFill/>
        </p:spPr>
        <p:txBody>
          <a:bodyPr wrap="square" rtlCol="0">
            <a:spAutoFit/>
          </a:bodyPr>
          <a:lstStyle/>
          <a:p>
            <a:pPr algn="ctr">
              <a:lnSpc>
                <a:spcPct val="90000"/>
              </a:lnSpc>
            </a:pPr>
            <a:endParaRPr lang="en-GB" sz="3200" b="1" dirty="0"/>
          </a:p>
          <a:p>
            <a:pPr algn="ctr">
              <a:lnSpc>
                <a:spcPct val="90000"/>
              </a:lnSpc>
            </a:pPr>
            <a:r>
              <a:rPr lang="en-GB" sz="3200" dirty="0"/>
              <a:t>Regional Multidisciplinary Centre of Excellence</a:t>
            </a:r>
          </a:p>
          <a:p>
            <a:pPr algn="ctr">
              <a:lnSpc>
                <a:spcPct val="90000"/>
              </a:lnSpc>
            </a:pPr>
            <a:endParaRPr lang="en-GB" sz="3200" dirty="0"/>
          </a:p>
          <a:p>
            <a:pPr algn="ctr">
              <a:lnSpc>
                <a:spcPct val="90000"/>
              </a:lnSpc>
            </a:pPr>
            <a:endParaRPr lang="en-GB" sz="3200" dirty="0"/>
          </a:p>
          <a:p>
            <a:pPr algn="ctr">
              <a:lnSpc>
                <a:spcPct val="90000"/>
              </a:lnSpc>
            </a:pPr>
            <a:endParaRPr lang="en-GB" sz="3200" dirty="0"/>
          </a:p>
          <a:p>
            <a:pPr algn="ctr">
              <a:lnSpc>
                <a:spcPct val="90000"/>
              </a:lnSpc>
            </a:pPr>
            <a:endParaRPr lang="en-GB" sz="3200" dirty="0"/>
          </a:p>
          <a:p>
            <a:pPr algn="ctr">
              <a:lnSpc>
                <a:spcPct val="90000"/>
              </a:lnSpc>
            </a:pPr>
            <a:endParaRPr lang="en-GB" sz="3200" b="1" dirty="0"/>
          </a:p>
          <a:p>
            <a:pPr algn="ctr">
              <a:lnSpc>
                <a:spcPct val="90000"/>
              </a:lnSpc>
            </a:pPr>
            <a:endParaRPr lang="en-GB" sz="3200" b="1" dirty="0">
              <a:solidFill>
                <a:schemeClr val="accent6">
                  <a:lumMod val="75000"/>
                </a:schemeClr>
              </a:solidFill>
              <a:latin typeface="Helvetica" panose="020B0604020202020204" pitchFamily="34" charset="0"/>
              <a:cs typeface="Helvetica" panose="020B0604020202020204" pitchFamily="34" charset="0"/>
            </a:endParaRPr>
          </a:p>
        </p:txBody>
      </p:sp>
      <p:pic>
        <p:nvPicPr>
          <p:cNvPr id="3" name="Picture 2">
            <a:extLst>
              <a:ext uri="{FF2B5EF4-FFF2-40B4-BE49-F238E27FC236}">
                <a16:creationId xmlns:a16="http://schemas.microsoft.com/office/drawing/2014/main" id="{7F919800-670A-4379-9D33-6BAD715DFF0D}"/>
              </a:ext>
            </a:extLst>
          </p:cNvPr>
          <p:cNvPicPr>
            <a:picLocks noChangeAspect="1"/>
          </p:cNvPicPr>
          <p:nvPr/>
        </p:nvPicPr>
        <p:blipFill>
          <a:blip r:embed="rId4"/>
          <a:stretch>
            <a:fillRect/>
          </a:stretch>
        </p:blipFill>
        <p:spPr>
          <a:xfrm>
            <a:off x="7236296" y="6093296"/>
            <a:ext cx="1164437" cy="518205"/>
          </a:xfrm>
          <a:prstGeom prst="rect">
            <a:avLst/>
          </a:prstGeom>
        </p:spPr>
      </p:pic>
    </p:spTree>
    <p:extLst>
      <p:ext uri="{BB962C8B-B14F-4D97-AF65-F5344CB8AC3E}">
        <p14:creationId xmlns:p14="http://schemas.microsoft.com/office/powerpoint/2010/main" val="954537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69431-9BC4-4CCE-97E7-8F68F8AC5EE9}"/>
              </a:ext>
            </a:extLst>
          </p:cNvPr>
          <p:cNvSpPr>
            <a:spLocks noGrp="1"/>
          </p:cNvSpPr>
          <p:nvPr>
            <p:ph type="title"/>
          </p:nvPr>
        </p:nvSpPr>
        <p:spPr/>
        <p:txBody>
          <a:bodyPr>
            <a:normAutofit/>
          </a:bodyPr>
          <a:lstStyle/>
          <a:p>
            <a:r>
              <a:rPr lang="en-US" dirty="0"/>
              <a:t>Capacity Building Needs</a:t>
            </a:r>
          </a:p>
        </p:txBody>
      </p:sp>
      <p:sp>
        <p:nvSpPr>
          <p:cNvPr id="5" name="Content Placeholder 4">
            <a:extLst>
              <a:ext uri="{FF2B5EF4-FFF2-40B4-BE49-F238E27FC236}">
                <a16:creationId xmlns:a16="http://schemas.microsoft.com/office/drawing/2014/main" id="{F41D0220-63F6-4AF3-AD08-897DF813C8D5}"/>
              </a:ext>
            </a:extLst>
          </p:cNvPr>
          <p:cNvSpPr>
            <a:spLocks noGrp="1"/>
          </p:cNvSpPr>
          <p:nvPr>
            <p:ph idx="1"/>
          </p:nvPr>
        </p:nvSpPr>
        <p:spPr>
          <a:xfrm>
            <a:off x="457200" y="1447800"/>
            <a:ext cx="8229600" cy="4678363"/>
          </a:xfrm>
        </p:spPr>
        <p:txBody>
          <a:bodyPr>
            <a:normAutofit/>
          </a:bodyPr>
          <a:lstStyle/>
          <a:p>
            <a:pPr>
              <a:buFont typeface="Arial" panose="020B0604020202020204" pitchFamily="34" charset="0"/>
              <a:buChar char="•"/>
            </a:pPr>
            <a:r>
              <a:rPr lang="en-US" sz="1800" b="0" dirty="0">
                <a:solidFill>
                  <a:schemeClr val="tx2"/>
                </a:solidFill>
              </a:rPr>
              <a:t>Setting up the Peer Learning Hub online platform.</a:t>
            </a:r>
          </a:p>
          <a:p>
            <a:pPr>
              <a:buFont typeface="Arial" panose="020B0604020202020204" pitchFamily="34" charset="0"/>
              <a:buChar char="•"/>
            </a:pPr>
            <a:r>
              <a:rPr lang="en-US" sz="1800" b="0" dirty="0">
                <a:solidFill>
                  <a:schemeClr val="tx2"/>
                </a:solidFill>
              </a:rPr>
              <a:t>Peer Learning lessons on experiences/ good practices to be shared on the platform.</a:t>
            </a:r>
          </a:p>
          <a:p>
            <a:pPr>
              <a:buFont typeface="Arial" panose="020B0604020202020204" pitchFamily="34" charset="0"/>
              <a:buChar char="•"/>
            </a:pPr>
            <a:r>
              <a:rPr lang="en-US" sz="1800" b="0" dirty="0">
                <a:solidFill>
                  <a:schemeClr val="tx2"/>
                </a:solidFill>
              </a:rPr>
              <a:t>Annual capacity building workshops/webinars held on the requested topics based on the Capacity Building Matrix.</a:t>
            </a:r>
          </a:p>
          <a:p>
            <a:pPr>
              <a:buFont typeface="Arial" panose="020B0604020202020204" pitchFamily="34" charset="0"/>
              <a:buChar char="•"/>
            </a:pPr>
            <a:r>
              <a:rPr lang="en-GB" sz="1800" b="0" dirty="0">
                <a:solidFill>
                  <a:schemeClr val="tx2"/>
                </a:solidFill>
              </a:rPr>
              <a:t>The Secretariat to work on APEI Peer Review mechanism and plan in order to propose to APEI Leaders.</a:t>
            </a:r>
          </a:p>
          <a:p>
            <a:pPr>
              <a:buFont typeface="Arial" panose="020B0604020202020204" pitchFamily="34" charset="0"/>
              <a:buChar char="•"/>
            </a:pPr>
            <a:r>
              <a:rPr lang="en-IN" sz="1800" b="0" dirty="0">
                <a:solidFill>
                  <a:schemeClr val="tx2"/>
                </a:solidFill>
              </a:rPr>
              <a:t>The Secretariat to work on APEI Peer Review mechanism and plan to propose to APEI Leaders. </a:t>
            </a:r>
          </a:p>
          <a:p>
            <a:pPr>
              <a:buFont typeface="Arial" panose="020B0604020202020204" pitchFamily="34" charset="0"/>
              <a:buChar char="•"/>
            </a:pPr>
            <a:r>
              <a:rPr lang="en-IN" sz="1800" b="0" dirty="0">
                <a:solidFill>
                  <a:schemeClr val="tx2"/>
                </a:solidFill>
              </a:rPr>
              <a:t>The Secretariat to organize review sessions on the selected thematic areas. </a:t>
            </a:r>
          </a:p>
          <a:p>
            <a:pPr>
              <a:buFont typeface="Arial" panose="020B0604020202020204" pitchFamily="34" charset="0"/>
              <a:buChar char="•"/>
            </a:pPr>
            <a:r>
              <a:rPr lang="en-GB" sz="1800" b="0" dirty="0">
                <a:solidFill>
                  <a:schemeClr val="tx2"/>
                </a:solidFill>
              </a:rPr>
              <a:t>Based on the recommendations from peer review and lessons learnt from peer learning activities, Member Countries to conduct audit of its domestic regulations and develop plan for amendments/reforms, which could be included in the country’s Individual Action Plan.</a:t>
            </a:r>
            <a:r>
              <a:rPr lang="en-IN" sz="1800" b="0" dirty="0">
                <a:solidFill>
                  <a:schemeClr val="tx2"/>
                </a:solidFill>
              </a:rPr>
              <a:t> </a:t>
            </a:r>
            <a:endParaRPr lang="en-US" sz="1800" b="0" dirty="0">
              <a:solidFill>
                <a:schemeClr val="tx2"/>
              </a:solidFill>
            </a:endParaRPr>
          </a:p>
          <a:p>
            <a:pPr marL="0" indent="0">
              <a:buNone/>
            </a:pPr>
            <a:endParaRPr lang="en-IN" sz="2000" b="0" dirty="0">
              <a:solidFill>
                <a:schemeClr val="tx2"/>
              </a:solidFill>
            </a:endParaRPr>
          </a:p>
          <a:p>
            <a:pPr marL="457200" indent="-457200">
              <a:buFont typeface="+mj-lt"/>
              <a:buAutoNum type="arabicPeriod"/>
            </a:pPr>
            <a:endParaRPr lang="en-US" b="0" dirty="0">
              <a:solidFill>
                <a:schemeClr val="tx2"/>
              </a:solidFill>
            </a:endParaRPr>
          </a:p>
        </p:txBody>
      </p:sp>
      <p:pic>
        <p:nvPicPr>
          <p:cNvPr id="3" name="Picture 2">
            <a:extLst>
              <a:ext uri="{FF2B5EF4-FFF2-40B4-BE49-F238E27FC236}">
                <a16:creationId xmlns:a16="http://schemas.microsoft.com/office/drawing/2014/main" id="{0060C676-96C1-42CC-A5FC-0B7F4A0F1523}"/>
              </a:ext>
            </a:extLst>
          </p:cNvPr>
          <p:cNvPicPr>
            <a:picLocks noChangeAspect="1"/>
          </p:cNvPicPr>
          <p:nvPr/>
        </p:nvPicPr>
        <p:blipFill>
          <a:blip r:embed="rId3"/>
          <a:stretch>
            <a:fillRect/>
          </a:stretch>
        </p:blipFill>
        <p:spPr>
          <a:xfrm>
            <a:off x="7740352" y="102393"/>
            <a:ext cx="1164437" cy="518205"/>
          </a:xfrm>
          <a:prstGeom prst="rect">
            <a:avLst/>
          </a:prstGeom>
        </p:spPr>
      </p:pic>
    </p:spTree>
    <p:extLst>
      <p:ext uri="{BB962C8B-B14F-4D97-AF65-F5344CB8AC3E}">
        <p14:creationId xmlns:p14="http://schemas.microsoft.com/office/powerpoint/2010/main" val="3324788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556792"/>
            <a:ext cx="8229600" cy="3057203"/>
          </a:xfrm>
        </p:spPr>
        <p:txBody>
          <a:bodyPr>
            <a:normAutofit fontScale="92500" lnSpcReduction="10000"/>
          </a:bodyPr>
          <a:lstStyle/>
          <a:p>
            <a:pPr marL="0" indent="0" algn="ctr">
              <a:buNone/>
            </a:pPr>
            <a:endParaRPr lang="en-GB" dirty="0"/>
          </a:p>
          <a:p>
            <a:pPr marL="0" indent="0" algn="ctr">
              <a:buNone/>
            </a:pPr>
            <a:r>
              <a:rPr lang="en-GB" sz="1800" dirty="0">
                <a:solidFill>
                  <a:schemeClr val="tx1">
                    <a:lumMod val="65000"/>
                    <a:lumOff val="35000"/>
                  </a:schemeClr>
                </a:solidFill>
              </a:rPr>
              <a:t> </a:t>
            </a:r>
          </a:p>
          <a:p>
            <a:pPr marL="0" indent="0" algn="ctr">
              <a:buNone/>
            </a:pPr>
            <a:endParaRPr lang="en-GB" sz="1800" dirty="0">
              <a:solidFill>
                <a:schemeClr val="tx1">
                  <a:lumMod val="65000"/>
                  <a:lumOff val="35000"/>
                </a:schemeClr>
              </a:solidFill>
              <a:hlinkClick r:id="rId4"/>
            </a:endParaRPr>
          </a:p>
          <a:p>
            <a:pPr marL="0" indent="0" algn="ctr">
              <a:buNone/>
            </a:pPr>
            <a:endParaRPr lang="en-GB" sz="1800" dirty="0">
              <a:solidFill>
                <a:schemeClr val="tx1">
                  <a:lumMod val="65000"/>
                  <a:lumOff val="35000"/>
                </a:schemeClr>
              </a:solidFill>
              <a:hlinkClick r:id="rId4"/>
            </a:endParaRPr>
          </a:p>
          <a:p>
            <a:pPr marL="0" indent="0" algn="ctr">
              <a:buNone/>
            </a:pPr>
            <a:r>
              <a:rPr lang="en-GB" sz="1800" dirty="0">
                <a:solidFill>
                  <a:schemeClr val="tx1">
                    <a:lumMod val="65000"/>
                    <a:lumOff val="35000"/>
                  </a:schemeClr>
                </a:solidFill>
                <a:hlinkClick r:id="rId4"/>
              </a:rPr>
              <a:t>Regional Multidisciplinary Centre of Excellence</a:t>
            </a:r>
          </a:p>
          <a:p>
            <a:pPr marL="0" indent="0" algn="ctr">
              <a:buNone/>
            </a:pPr>
            <a:r>
              <a:rPr lang="en-GB" sz="1800" dirty="0">
                <a:solidFill>
                  <a:schemeClr val="tx1">
                    <a:lumMod val="65000"/>
                    <a:lumOff val="35000"/>
                  </a:schemeClr>
                </a:solidFill>
                <a:hlinkClick r:id="rId4"/>
              </a:rPr>
              <a:t>Blue Tower</a:t>
            </a:r>
          </a:p>
          <a:p>
            <a:pPr marL="0" indent="0" algn="ctr">
              <a:buNone/>
            </a:pPr>
            <a:r>
              <a:rPr lang="en-GB" sz="1800" dirty="0">
                <a:solidFill>
                  <a:schemeClr val="tx1">
                    <a:lumMod val="65000"/>
                    <a:lumOff val="35000"/>
                  </a:schemeClr>
                </a:solidFill>
                <a:hlinkClick r:id="rId4"/>
              </a:rPr>
              <a:t>Rue de </a:t>
            </a:r>
            <a:r>
              <a:rPr lang="en-GB" sz="1800" dirty="0" err="1">
                <a:solidFill>
                  <a:schemeClr val="tx1">
                    <a:lumMod val="65000"/>
                    <a:lumOff val="35000"/>
                  </a:schemeClr>
                </a:solidFill>
                <a:hlinkClick r:id="rId4"/>
              </a:rPr>
              <a:t>l’Institut</a:t>
            </a:r>
            <a:endParaRPr lang="en-GB" sz="1800" dirty="0">
              <a:solidFill>
                <a:schemeClr val="tx1">
                  <a:lumMod val="65000"/>
                  <a:lumOff val="35000"/>
                </a:schemeClr>
              </a:solidFill>
              <a:hlinkClick r:id="rId4"/>
            </a:endParaRPr>
          </a:p>
          <a:p>
            <a:pPr marL="0" indent="0" algn="ctr">
              <a:buNone/>
            </a:pPr>
            <a:r>
              <a:rPr lang="en-GB" sz="1800" dirty="0" err="1">
                <a:solidFill>
                  <a:schemeClr val="tx1">
                    <a:lumMod val="65000"/>
                    <a:lumOff val="35000"/>
                  </a:schemeClr>
                </a:solidFill>
                <a:hlinkClick r:id="rId4"/>
              </a:rPr>
              <a:t>Ebene</a:t>
            </a:r>
            <a:endParaRPr lang="en-GB" sz="1800" dirty="0">
              <a:solidFill>
                <a:schemeClr val="tx1">
                  <a:lumMod val="65000"/>
                  <a:lumOff val="35000"/>
                </a:schemeClr>
              </a:solidFill>
              <a:hlinkClick r:id="rId4"/>
            </a:endParaRPr>
          </a:p>
          <a:p>
            <a:pPr marL="0" indent="0" algn="ctr">
              <a:buNone/>
            </a:pPr>
            <a:r>
              <a:rPr lang="en-GB" sz="1800" dirty="0">
                <a:solidFill>
                  <a:schemeClr val="tx1">
                    <a:lumMod val="65000"/>
                    <a:lumOff val="35000"/>
                  </a:schemeClr>
                </a:solidFill>
                <a:hlinkClick r:id="rId4"/>
              </a:rPr>
              <a:t>Mauritius.</a:t>
            </a:r>
          </a:p>
          <a:p>
            <a:pPr marL="0" indent="0" algn="ctr">
              <a:buNone/>
            </a:pPr>
            <a:r>
              <a:rPr lang="en-GB" sz="1800" dirty="0">
                <a:solidFill>
                  <a:schemeClr val="tx1">
                    <a:lumMod val="65000"/>
                    <a:lumOff val="35000"/>
                  </a:schemeClr>
                </a:solidFill>
                <a:hlinkClick r:id="rId4"/>
              </a:rPr>
              <a:t>http://rmce.org.mu</a:t>
            </a:r>
            <a:endParaRPr lang="en-GB" sz="1800" dirty="0">
              <a:solidFill>
                <a:schemeClr val="tx1">
                  <a:lumMod val="65000"/>
                  <a:lumOff val="35000"/>
                </a:schemeClr>
              </a:solidFill>
            </a:endParaRPr>
          </a:p>
          <a:p>
            <a:pPr marL="0" indent="0" algn="ctr">
              <a:buNone/>
            </a:pPr>
            <a:endParaRPr lang="en-GB" sz="1800" dirty="0">
              <a:solidFill>
                <a:schemeClr val="tx1">
                  <a:lumMod val="65000"/>
                  <a:lumOff val="35000"/>
                </a:schemeClr>
              </a:solidFill>
            </a:endParaRPr>
          </a:p>
        </p:txBody>
      </p:sp>
      <p:pic>
        <p:nvPicPr>
          <p:cNvPr id="2" name="Picture 1">
            <a:extLst>
              <a:ext uri="{FF2B5EF4-FFF2-40B4-BE49-F238E27FC236}">
                <a16:creationId xmlns:a16="http://schemas.microsoft.com/office/drawing/2014/main" id="{EF268675-B696-4255-8FF6-77EB91832CCB}"/>
              </a:ext>
            </a:extLst>
          </p:cNvPr>
          <p:cNvPicPr>
            <a:picLocks noChangeAspect="1"/>
          </p:cNvPicPr>
          <p:nvPr/>
        </p:nvPicPr>
        <p:blipFill>
          <a:blip r:embed="rId5"/>
          <a:stretch>
            <a:fillRect/>
          </a:stretch>
        </p:blipFill>
        <p:spPr>
          <a:xfrm>
            <a:off x="3989781" y="213632"/>
            <a:ext cx="1164437" cy="518205"/>
          </a:xfrm>
          <a:prstGeom prst="rect">
            <a:avLst/>
          </a:prstGeom>
        </p:spPr>
      </p:pic>
    </p:spTree>
    <p:extLst>
      <p:ext uri="{BB962C8B-B14F-4D97-AF65-F5344CB8AC3E}">
        <p14:creationId xmlns:p14="http://schemas.microsoft.com/office/powerpoint/2010/main" val="1561260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667000"/>
            <a:ext cx="9144000"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1"/>
          <p:cNvSpPr>
            <a:spLocks noGrp="1"/>
          </p:cNvSpPr>
          <p:nvPr>
            <p:ph type="subTitle" idx="1"/>
          </p:nvPr>
        </p:nvSpPr>
        <p:spPr>
          <a:xfrm>
            <a:off x="107503" y="4671881"/>
            <a:ext cx="9144000" cy="346901"/>
          </a:xfrm>
          <a:noFill/>
        </p:spPr>
        <p:txBody>
          <a:bodyPr>
            <a:noAutofit/>
          </a:bodyPr>
          <a:lstStyle/>
          <a:p>
            <a:r>
              <a:rPr lang="en-US" sz="1800" dirty="0">
                <a:solidFill>
                  <a:srgbClr val="000000"/>
                </a:solidFill>
              </a:rPr>
              <a:t>Paraschand </a:t>
            </a:r>
            <a:r>
              <a:rPr lang="en-US" sz="1800" b="1" dirty="0">
                <a:solidFill>
                  <a:srgbClr val="000000"/>
                </a:solidFill>
              </a:rPr>
              <a:t>Hurry </a:t>
            </a:r>
          </a:p>
          <a:p>
            <a:r>
              <a:rPr lang="en-US" sz="1800" dirty="0">
                <a:solidFill>
                  <a:srgbClr val="000000"/>
                </a:solidFill>
              </a:rPr>
              <a:t>4</a:t>
            </a:r>
            <a:r>
              <a:rPr lang="en-US" sz="1800" baseline="30000" dirty="0">
                <a:solidFill>
                  <a:srgbClr val="000000"/>
                </a:solidFill>
              </a:rPr>
              <a:t>th</a:t>
            </a:r>
            <a:r>
              <a:rPr lang="en-US" sz="1800" dirty="0">
                <a:solidFill>
                  <a:srgbClr val="000000"/>
                </a:solidFill>
              </a:rPr>
              <a:t>  February 2020</a:t>
            </a:r>
          </a:p>
          <a:p>
            <a:r>
              <a:rPr lang="en-US" sz="1800" dirty="0">
                <a:solidFill>
                  <a:srgbClr val="000000"/>
                </a:solidFill>
              </a:rPr>
              <a:t>ACP House, Brussels, Belgium</a:t>
            </a:r>
          </a:p>
        </p:txBody>
      </p:sp>
      <p:sp>
        <p:nvSpPr>
          <p:cNvPr id="3" name="Title 2"/>
          <p:cNvSpPr>
            <a:spLocks noGrp="1"/>
          </p:cNvSpPr>
          <p:nvPr>
            <p:ph type="ctrTitle"/>
          </p:nvPr>
        </p:nvSpPr>
        <p:spPr>
          <a:xfrm>
            <a:off x="20402" y="1346003"/>
            <a:ext cx="9239250" cy="1470025"/>
          </a:xfrm>
        </p:spPr>
        <p:txBody>
          <a:bodyPr/>
          <a:lstStyle/>
          <a:p>
            <a:r>
              <a:rPr lang="en-GB" dirty="0"/>
              <a:t>Enhanced business climate for increased investment and trade among APEI countries </a:t>
            </a:r>
          </a:p>
        </p:txBody>
      </p:sp>
      <p:sp>
        <p:nvSpPr>
          <p:cNvPr id="11" name="Rectangle 10"/>
          <p:cNvSpPr/>
          <p:nvPr/>
        </p:nvSpPr>
        <p:spPr>
          <a:xfrm>
            <a:off x="115652" y="822783"/>
            <a:ext cx="9144000" cy="461665"/>
          </a:xfrm>
          <a:prstGeom prst="rect">
            <a:avLst/>
          </a:prstGeom>
        </p:spPr>
        <p:txBody>
          <a:bodyPr wrap="square">
            <a:spAutoFit/>
          </a:bodyPr>
          <a:lstStyle/>
          <a:p>
            <a:pPr algn="ctr">
              <a:spcAft>
                <a:spcPts val="0"/>
              </a:spcAft>
            </a:pPr>
            <a:r>
              <a:rPr lang="en-GB" sz="2400" dirty="0">
                <a:latin typeface="+mj-lt"/>
                <a:ea typeface="+mj-ea"/>
                <a:cs typeface="+mj-cs"/>
              </a:rPr>
              <a:t>Regional Multidisciplinary Centre of Excellence (RMCE)</a:t>
            </a:r>
            <a:endParaRPr lang="en-US" sz="2400" dirty="0">
              <a:latin typeface="+mj-lt"/>
              <a:ea typeface="+mj-ea"/>
              <a:cs typeface="+mj-cs"/>
            </a:endParaRPr>
          </a:p>
        </p:txBody>
      </p:sp>
      <p:graphicFrame>
        <p:nvGraphicFramePr>
          <p:cNvPr id="2" name="Table 1"/>
          <p:cNvGraphicFramePr>
            <a:graphicFrameLocks noGrp="1"/>
          </p:cNvGraphicFramePr>
          <p:nvPr>
            <p:extLst>
              <p:ext uri="{D42A27DB-BD31-4B8C-83A1-F6EECF244321}">
                <p14:modId xmlns:p14="http://schemas.microsoft.com/office/powerpoint/2010/main" val="3942769340"/>
              </p:ext>
            </p:extLst>
          </p:nvPr>
        </p:nvGraphicFramePr>
        <p:xfrm>
          <a:off x="23834" y="3140301"/>
          <a:ext cx="9144000" cy="1349439"/>
        </p:xfrm>
        <a:graphic>
          <a:graphicData uri="http://schemas.openxmlformats.org/drawingml/2006/table">
            <a:tbl>
              <a:tblPr firstRow="1" firstCol="1" bandRow="1">
                <a:tableStyleId>{5C22544A-7EE6-4342-B048-85BDC9FD1C3A}</a:tableStyleId>
              </a:tblPr>
              <a:tblGrid>
                <a:gridCol w="9144000">
                  <a:extLst>
                    <a:ext uri="{9D8B030D-6E8A-4147-A177-3AD203B41FA5}">
                      <a16:colId xmlns:a16="http://schemas.microsoft.com/office/drawing/2014/main" val="2740580912"/>
                    </a:ext>
                  </a:extLst>
                </a:gridCol>
              </a:tblGrid>
              <a:tr h="1179432">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2800" i="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Project: </a:t>
                      </a:r>
                      <a:r>
                        <a:rPr lang="en-US" sz="28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Targeted support to the RMCE for the Implementation of the Key Trade Components of its APEI Programmes </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3404966"/>
                  </a:ext>
                </a:extLst>
              </a:tr>
            </a:tbl>
          </a:graphicData>
        </a:graphic>
      </p:graphicFrame>
      <p:pic>
        <p:nvPicPr>
          <p:cNvPr id="5" name="Picture 4">
            <a:extLst>
              <a:ext uri="{FF2B5EF4-FFF2-40B4-BE49-F238E27FC236}">
                <a16:creationId xmlns:a16="http://schemas.microsoft.com/office/drawing/2014/main" id="{DE44282E-153F-4004-AA40-CC1CF8917F25}"/>
              </a:ext>
            </a:extLst>
          </p:cNvPr>
          <p:cNvPicPr>
            <a:picLocks noChangeAspect="1"/>
          </p:cNvPicPr>
          <p:nvPr/>
        </p:nvPicPr>
        <p:blipFill>
          <a:blip r:embed="rId3"/>
          <a:stretch>
            <a:fillRect/>
          </a:stretch>
        </p:blipFill>
        <p:spPr>
          <a:xfrm>
            <a:off x="7020272" y="142441"/>
            <a:ext cx="1164437" cy="518205"/>
          </a:xfrm>
          <a:prstGeom prst="rect">
            <a:avLst/>
          </a:prstGeom>
        </p:spPr>
      </p:pic>
    </p:spTree>
    <p:extLst>
      <p:ext uri="{BB962C8B-B14F-4D97-AF65-F5344CB8AC3E}">
        <p14:creationId xmlns:p14="http://schemas.microsoft.com/office/powerpoint/2010/main" val="1891641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69431-9BC4-4CCE-97E7-8F68F8AC5EE9}"/>
              </a:ext>
            </a:extLst>
          </p:cNvPr>
          <p:cNvSpPr>
            <a:spLocks noGrp="1"/>
          </p:cNvSpPr>
          <p:nvPr>
            <p:ph type="title"/>
          </p:nvPr>
        </p:nvSpPr>
        <p:spPr/>
        <p:txBody>
          <a:bodyPr>
            <a:noAutofit/>
          </a:bodyPr>
          <a:lstStyle/>
          <a:p>
            <a:r>
              <a:rPr lang="en-US" sz="2400" dirty="0"/>
              <a:t>Main Components of the Programme</a:t>
            </a:r>
          </a:p>
        </p:txBody>
      </p:sp>
      <p:sp>
        <p:nvSpPr>
          <p:cNvPr id="5" name="Content Placeholder 4">
            <a:extLst>
              <a:ext uri="{FF2B5EF4-FFF2-40B4-BE49-F238E27FC236}">
                <a16:creationId xmlns:a16="http://schemas.microsoft.com/office/drawing/2014/main" id="{F41D0220-63F6-4AF3-AD08-897DF813C8D5}"/>
              </a:ext>
            </a:extLst>
          </p:cNvPr>
          <p:cNvSpPr>
            <a:spLocks noGrp="1"/>
          </p:cNvSpPr>
          <p:nvPr>
            <p:ph idx="1"/>
          </p:nvPr>
        </p:nvSpPr>
        <p:spPr>
          <a:xfrm>
            <a:off x="457200" y="1447800"/>
            <a:ext cx="8229600" cy="4678363"/>
          </a:xfrm>
        </p:spPr>
        <p:txBody>
          <a:bodyPr>
            <a:normAutofit/>
          </a:bodyPr>
          <a:lstStyle/>
          <a:p>
            <a:pPr marL="0" indent="0">
              <a:buNone/>
            </a:pPr>
            <a:r>
              <a:rPr lang="en-US" dirty="0"/>
              <a:t>The purpose and results of the programme: </a:t>
            </a:r>
          </a:p>
          <a:p>
            <a:pPr>
              <a:buFontTx/>
              <a:buChar char="-"/>
            </a:pPr>
            <a:endParaRPr lang="en-US" sz="2000" dirty="0"/>
          </a:p>
          <a:p>
            <a:pPr>
              <a:buFontTx/>
              <a:buChar char="-"/>
            </a:pPr>
            <a:r>
              <a:rPr lang="en-US" sz="2000" dirty="0"/>
              <a:t>To contribute to the facilitation of the free movement of business persons and professionals among the APEI countries:</a:t>
            </a:r>
            <a:r>
              <a:rPr lang="en-US" sz="2000" dirty="0">
                <a:solidFill>
                  <a:schemeClr val="tx1"/>
                </a:solidFill>
              </a:rPr>
              <a:t> Through the APEI Business Travel Card.</a:t>
            </a:r>
          </a:p>
          <a:p>
            <a:pPr>
              <a:buFontTx/>
              <a:buChar char="-"/>
            </a:pPr>
            <a:endParaRPr lang="en-US" sz="2000" dirty="0"/>
          </a:p>
          <a:p>
            <a:pPr>
              <a:buFontTx/>
              <a:buChar char="-"/>
            </a:pPr>
            <a:r>
              <a:rPr lang="en-US" sz="2000" dirty="0"/>
              <a:t>To enhance and deepen cooperation in trade in services: </a:t>
            </a:r>
            <a:r>
              <a:rPr lang="en-US" sz="2000" dirty="0">
                <a:solidFill>
                  <a:schemeClr val="tx1"/>
                </a:solidFill>
              </a:rPr>
              <a:t>Through a Framework for the monitoring and implementation of the Mutual Recognition Agreement (MRA).</a:t>
            </a:r>
          </a:p>
          <a:p>
            <a:pPr marL="0" indent="0">
              <a:buNone/>
            </a:pPr>
            <a:endParaRPr lang="en-US" sz="2000" dirty="0"/>
          </a:p>
          <a:p>
            <a:pPr>
              <a:buFontTx/>
              <a:buChar char="-"/>
            </a:pPr>
            <a:r>
              <a:rPr lang="en-US" sz="2000" dirty="0"/>
              <a:t>To enhance the business climate for increased investment and trade among APEI Member States: </a:t>
            </a:r>
            <a:r>
              <a:rPr lang="en-US" sz="2000" dirty="0">
                <a:solidFill>
                  <a:schemeClr val="tx1"/>
                </a:solidFill>
              </a:rPr>
              <a:t>Through the Business Facilitation Framework</a:t>
            </a:r>
          </a:p>
        </p:txBody>
      </p:sp>
      <p:pic>
        <p:nvPicPr>
          <p:cNvPr id="3" name="Picture 2">
            <a:extLst>
              <a:ext uri="{FF2B5EF4-FFF2-40B4-BE49-F238E27FC236}">
                <a16:creationId xmlns:a16="http://schemas.microsoft.com/office/drawing/2014/main" id="{799E85DA-D016-4543-8993-B70433C93589}"/>
              </a:ext>
            </a:extLst>
          </p:cNvPr>
          <p:cNvPicPr>
            <a:picLocks noChangeAspect="1"/>
          </p:cNvPicPr>
          <p:nvPr/>
        </p:nvPicPr>
        <p:blipFill>
          <a:blip r:embed="rId3"/>
          <a:stretch>
            <a:fillRect/>
          </a:stretch>
        </p:blipFill>
        <p:spPr>
          <a:xfrm>
            <a:off x="7236296" y="288345"/>
            <a:ext cx="1164437" cy="518205"/>
          </a:xfrm>
          <a:prstGeom prst="rect">
            <a:avLst/>
          </a:prstGeom>
        </p:spPr>
      </p:pic>
    </p:spTree>
    <p:extLst>
      <p:ext uri="{BB962C8B-B14F-4D97-AF65-F5344CB8AC3E}">
        <p14:creationId xmlns:p14="http://schemas.microsoft.com/office/powerpoint/2010/main" val="2594758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69431-9BC4-4CCE-97E7-8F68F8AC5EE9}"/>
              </a:ext>
            </a:extLst>
          </p:cNvPr>
          <p:cNvSpPr>
            <a:spLocks noGrp="1"/>
          </p:cNvSpPr>
          <p:nvPr>
            <p:ph type="title"/>
          </p:nvPr>
        </p:nvSpPr>
        <p:spPr/>
        <p:txBody>
          <a:bodyPr>
            <a:normAutofit fontScale="90000"/>
          </a:bodyPr>
          <a:lstStyle/>
          <a:p>
            <a:r>
              <a:rPr lang="en-US" dirty="0"/>
              <a:t>Good practices in APEI for Investment and Trade climate</a:t>
            </a:r>
          </a:p>
        </p:txBody>
      </p:sp>
      <p:sp>
        <p:nvSpPr>
          <p:cNvPr id="5" name="Content Placeholder 4">
            <a:extLst>
              <a:ext uri="{FF2B5EF4-FFF2-40B4-BE49-F238E27FC236}">
                <a16:creationId xmlns:a16="http://schemas.microsoft.com/office/drawing/2014/main" id="{F41D0220-63F6-4AF3-AD08-897DF813C8D5}"/>
              </a:ext>
            </a:extLst>
          </p:cNvPr>
          <p:cNvSpPr>
            <a:spLocks noGrp="1"/>
          </p:cNvSpPr>
          <p:nvPr>
            <p:ph idx="1"/>
          </p:nvPr>
        </p:nvSpPr>
        <p:spPr>
          <a:xfrm>
            <a:off x="457200" y="1772816"/>
            <a:ext cx="8229600" cy="4678363"/>
          </a:xfrm>
        </p:spPr>
        <p:txBody>
          <a:bodyPr>
            <a:normAutofit/>
          </a:bodyPr>
          <a:lstStyle/>
          <a:p>
            <a:pPr>
              <a:buFont typeface="Arial" panose="020B0604020202020204" pitchFamily="34" charset="0"/>
              <a:buChar char="•"/>
            </a:pPr>
            <a:r>
              <a:rPr lang="en-US" sz="2000" dirty="0"/>
              <a:t>Malawi introduced an E-Transactions Act &amp; E-payment system for transparent and simple tax procedures.</a:t>
            </a:r>
          </a:p>
          <a:p>
            <a:pPr>
              <a:buFont typeface="Arial" panose="020B0604020202020204" pitchFamily="34" charset="0"/>
              <a:buChar char="•"/>
            </a:pPr>
            <a:r>
              <a:rPr lang="en-US" sz="2000" dirty="0"/>
              <a:t>Mauritius introduced online business registration &amp; interoperability along with streamlining the licensing system through an E-licensing platform.</a:t>
            </a:r>
          </a:p>
          <a:p>
            <a:pPr>
              <a:buFont typeface="Arial" panose="020B0604020202020204" pitchFamily="34" charset="0"/>
              <a:buChar char="•"/>
            </a:pPr>
            <a:r>
              <a:rPr lang="en-US" sz="2000" dirty="0"/>
              <a:t>Mozambique collects &amp; maintains NTM databases through its Tripartite pilot program to streamline/ eliminate NTM/NTBs.</a:t>
            </a:r>
          </a:p>
          <a:p>
            <a:pPr>
              <a:buFont typeface="Arial" panose="020B0604020202020204" pitchFamily="34" charset="0"/>
              <a:buChar char="•"/>
            </a:pPr>
            <a:r>
              <a:rPr lang="en-US" sz="2000" dirty="0"/>
              <a:t>Seychelles introduced a risk management and cargo targeting system for lower physical inspection rates and simplified the business registration process.</a:t>
            </a:r>
          </a:p>
          <a:p>
            <a:pPr>
              <a:buFont typeface="Arial" panose="020B0604020202020204" pitchFamily="34" charset="0"/>
              <a:buChar char="•"/>
            </a:pPr>
            <a:r>
              <a:rPr lang="en-US" sz="2000" dirty="0"/>
              <a:t>Zambia adopted the ASYCUDA system and introduced a single window platform-One Stop Shop Integrated System (OSSIS). </a:t>
            </a:r>
          </a:p>
          <a:p>
            <a:pPr marL="0" indent="0">
              <a:buNone/>
            </a:pPr>
            <a:endParaRPr lang="en-US" sz="20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p:txBody>
      </p:sp>
      <p:pic>
        <p:nvPicPr>
          <p:cNvPr id="3" name="Picture 2">
            <a:extLst>
              <a:ext uri="{FF2B5EF4-FFF2-40B4-BE49-F238E27FC236}">
                <a16:creationId xmlns:a16="http://schemas.microsoft.com/office/drawing/2014/main" id="{54F63A08-D78F-4BA4-9ABF-51AB510176ED}"/>
              </a:ext>
            </a:extLst>
          </p:cNvPr>
          <p:cNvPicPr>
            <a:picLocks noChangeAspect="1"/>
          </p:cNvPicPr>
          <p:nvPr/>
        </p:nvPicPr>
        <p:blipFill>
          <a:blip r:embed="rId3"/>
          <a:stretch>
            <a:fillRect/>
          </a:stretch>
        </p:blipFill>
        <p:spPr>
          <a:xfrm>
            <a:off x="6876256" y="140918"/>
            <a:ext cx="1164437" cy="518205"/>
          </a:xfrm>
          <a:prstGeom prst="rect">
            <a:avLst/>
          </a:prstGeom>
        </p:spPr>
      </p:pic>
    </p:spTree>
    <p:extLst>
      <p:ext uri="{BB962C8B-B14F-4D97-AF65-F5344CB8AC3E}">
        <p14:creationId xmlns:p14="http://schemas.microsoft.com/office/powerpoint/2010/main" val="992104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69431-9BC4-4CCE-97E7-8F68F8AC5EE9}"/>
              </a:ext>
            </a:extLst>
          </p:cNvPr>
          <p:cNvSpPr>
            <a:spLocks noGrp="1"/>
          </p:cNvSpPr>
          <p:nvPr>
            <p:ph type="title"/>
          </p:nvPr>
        </p:nvSpPr>
        <p:spPr>
          <a:xfrm>
            <a:off x="470536" y="791344"/>
            <a:ext cx="8229600" cy="511452"/>
          </a:xfrm>
        </p:spPr>
        <p:txBody>
          <a:bodyPr>
            <a:normAutofit fontScale="90000"/>
          </a:bodyPr>
          <a:lstStyle/>
          <a:p>
            <a:r>
              <a:rPr lang="en-US" dirty="0"/>
              <a:t>Business Facilitation Framework in APEI</a:t>
            </a:r>
          </a:p>
        </p:txBody>
      </p:sp>
      <p:sp>
        <p:nvSpPr>
          <p:cNvPr id="37" name="TextBox 36">
            <a:extLst>
              <a:ext uri="{FF2B5EF4-FFF2-40B4-BE49-F238E27FC236}">
                <a16:creationId xmlns:a16="http://schemas.microsoft.com/office/drawing/2014/main" id="{27C73DE6-A662-BE47-B5C5-6B24B02FD127}"/>
              </a:ext>
            </a:extLst>
          </p:cNvPr>
          <p:cNvSpPr txBox="1"/>
          <p:nvPr/>
        </p:nvSpPr>
        <p:spPr>
          <a:xfrm>
            <a:off x="3779913" y="1412776"/>
            <a:ext cx="4910288" cy="3323987"/>
          </a:xfrm>
          <a:prstGeom prst="rect">
            <a:avLst/>
          </a:prstGeom>
          <a:noFill/>
        </p:spPr>
        <p:txBody>
          <a:bodyPr wrap="square" rtlCol="0">
            <a:spAutoFit/>
          </a:bodyPr>
          <a:lstStyle/>
          <a:p>
            <a:pPr marL="285750" indent="-285750">
              <a:buFontTx/>
              <a:buChar char="-"/>
            </a:pPr>
            <a:r>
              <a:rPr lang="en-US" sz="1500" dirty="0"/>
              <a:t>The Business Facilitation Framework is based on the core pillars of policy and regulation, connectivity and private sector development for enhanced trade and investment.  </a:t>
            </a:r>
          </a:p>
          <a:p>
            <a:pPr marL="285750" indent="-285750">
              <a:buFontTx/>
              <a:buChar char="-"/>
            </a:pPr>
            <a:r>
              <a:rPr lang="en-US" sz="1500" b="1" dirty="0"/>
              <a:t>APEI Secretariat: </a:t>
            </a:r>
            <a:r>
              <a:rPr lang="en-US" sz="1500" dirty="0"/>
              <a:t>Formation of an APEI secretariat as a coordinating mechanism to manage the APEI process.</a:t>
            </a:r>
          </a:p>
          <a:p>
            <a:pPr marL="285750" indent="-285750">
              <a:buFontTx/>
              <a:buChar char="-"/>
            </a:pPr>
            <a:r>
              <a:rPr lang="en-US" sz="1500" b="1" dirty="0"/>
              <a:t>APEI Business Council (ABC): </a:t>
            </a:r>
            <a:r>
              <a:rPr lang="en-US" sz="1500" dirty="0"/>
              <a:t>Established as a business membership organization and a private sector institution of APEI. </a:t>
            </a:r>
          </a:p>
          <a:p>
            <a:pPr marL="285750" indent="-285750">
              <a:buFontTx/>
              <a:buChar char="-"/>
            </a:pPr>
            <a:r>
              <a:rPr lang="en-US" sz="1500" dirty="0"/>
              <a:t>Under the ABC a model for regional Public-Private Dialogue (PPD) was proposed.</a:t>
            </a:r>
          </a:p>
          <a:p>
            <a:pPr marL="285750" indent="-285750">
              <a:buFontTx/>
              <a:buChar char="-"/>
            </a:pPr>
            <a:r>
              <a:rPr lang="en-US" sz="1500" b="1" dirty="0"/>
              <a:t>ABC Secretariat: </a:t>
            </a:r>
            <a:r>
              <a:rPr lang="en-US" sz="1500" dirty="0"/>
              <a:t>To be responsible for the daily       functioning of the ABC and the implementation of its work programme. </a:t>
            </a:r>
          </a:p>
          <a:p>
            <a:pPr marL="285750" indent="-285750">
              <a:buFontTx/>
              <a:buChar char="-"/>
            </a:pPr>
            <a:endParaRPr lang="en-US" sz="1500" dirty="0"/>
          </a:p>
        </p:txBody>
      </p:sp>
      <p:sp>
        <p:nvSpPr>
          <p:cNvPr id="153" name="TextBox 152">
            <a:extLst>
              <a:ext uri="{FF2B5EF4-FFF2-40B4-BE49-F238E27FC236}">
                <a16:creationId xmlns:a16="http://schemas.microsoft.com/office/drawing/2014/main" id="{41E1E7EE-01D7-4640-B019-3AE7AED2877D}"/>
              </a:ext>
            </a:extLst>
          </p:cNvPr>
          <p:cNvSpPr txBox="1"/>
          <p:nvPr/>
        </p:nvSpPr>
        <p:spPr>
          <a:xfrm>
            <a:off x="1612243" y="2321941"/>
            <a:ext cx="2448272" cy="276999"/>
          </a:xfrm>
          <a:prstGeom prst="rect">
            <a:avLst/>
          </a:prstGeom>
          <a:noFill/>
        </p:spPr>
        <p:txBody>
          <a:bodyPr wrap="square" rtlCol="0">
            <a:spAutoFit/>
          </a:bodyPr>
          <a:lstStyle/>
          <a:p>
            <a:pPr algn="ctr"/>
            <a:r>
              <a:rPr lang="en-US" sz="1200" b="1" i="1" dirty="0"/>
              <a:t>Institutions</a:t>
            </a:r>
          </a:p>
        </p:txBody>
      </p:sp>
      <p:pic>
        <p:nvPicPr>
          <p:cNvPr id="158" name="Picture 157">
            <a:extLst>
              <a:ext uri="{FF2B5EF4-FFF2-40B4-BE49-F238E27FC236}">
                <a16:creationId xmlns:a16="http://schemas.microsoft.com/office/drawing/2014/main" id="{74E6C392-D360-1546-98D5-053D02AE0E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536" y="2708920"/>
            <a:ext cx="4731687" cy="2721868"/>
          </a:xfrm>
          <a:prstGeom prst="rect">
            <a:avLst/>
          </a:prstGeom>
        </p:spPr>
      </p:pic>
      <p:pic>
        <p:nvPicPr>
          <p:cNvPr id="3" name="Picture 2">
            <a:extLst>
              <a:ext uri="{FF2B5EF4-FFF2-40B4-BE49-F238E27FC236}">
                <a16:creationId xmlns:a16="http://schemas.microsoft.com/office/drawing/2014/main" id="{CA2AFAB8-A2B1-4FFC-BAF1-1D5B44EFA425}"/>
              </a:ext>
            </a:extLst>
          </p:cNvPr>
          <p:cNvPicPr>
            <a:picLocks noChangeAspect="1"/>
          </p:cNvPicPr>
          <p:nvPr/>
        </p:nvPicPr>
        <p:blipFill>
          <a:blip r:embed="rId4"/>
          <a:stretch>
            <a:fillRect/>
          </a:stretch>
        </p:blipFill>
        <p:spPr>
          <a:xfrm>
            <a:off x="5940152" y="200546"/>
            <a:ext cx="1164437" cy="518205"/>
          </a:xfrm>
          <a:prstGeom prst="rect">
            <a:avLst/>
          </a:prstGeom>
        </p:spPr>
      </p:pic>
    </p:spTree>
    <p:extLst>
      <p:ext uri="{BB962C8B-B14F-4D97-AF65-F5344CB8AC3E}">
        <p14:creationId xmlns:p14="http://schemas.microsoft.com/office/powerpoint/2010/main" val="3918947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69431-9BC4-4CCE-97E7-8F68F8AC5EE9}"/>
              </a:ext>
            </a:extLst>
          </p:cNvPr>
          <p:cNvSpPr>
            <a:spLocks noGrp="1"/>
          </p:cNvSpPr>
          <p:nvPr>
            <p:ph type="title"/>
          </p:nvPr>
        </p:nvSpPr>
        <p:spPr>
          <a:xfrm>
            <a:off x="457200" y="836712"/>
            <a:ext cx="8147248" cy="390631"/>
          </a:xfrm>
        </p:spPr>
        <p:txBody>
          <a:bodyPr>
            <a:normAutofit fontScale="90000"/>
          </a:bodyPr>
          <a:lstStyle/>
          <a:p>
            <a:r>
              <a:rPr lang="en-US" dirty="0"/>
              <a:t>Proposed Peer Review Framework</a:t>
            </a:r>
          </a:p>
        </p:txBody>
      </p:sp>
      <p:pic>
        <p:nvPicPr>
          <p:cNvPr id="3" name="Picture 2">
            <a:extLst>
              <a:ext uri="{FF2B5EF4-FFF2-40B4-BE49-F238E27FC236}">
                <a16:creationId xmlns:a16="http://schemas.microsoft.com/office/drawing/2014/main" id="{E5E39C3E-24BE-4042-BAFB-AB6C0C6850C0}"/>
              </a:ext>
            </a:extLst>
          </p:cNvPr>
          <p:cNvPicPr>
            <a:picLocks noChangeAspect="1"/>
          </p:cNvPicPr>
          <p:nvPr/>
        </p:nvPicPr>
        <p:blipFill>
          <a:blip r:embed="rId3"/>
          <a:stretch>
            <a:fillRect/>
          </a:stretch>
        </p:blipFill>
        <p:spPr>
          <a:xfrm>
            <a:off x="2028346" y="1572408"/>
            <a:ext cx="5277371" cy="2637704"/>
          </a:xfrm>
          <a:prstGeom prst="rect">
            <a:avLst/>
          </a:prstGeom>
        </p:spPr>
      </p:pic>
      <p:pic>
        <p:nvPicPr>
          <p:cNvPr id="19" name="Picture 18">
            <a:extLst>
              <a:ext uri="{FF2B5EF4-FFF2-40B4-BE49-F238E27FC236}">
                <a16:creationId xmlns:a16="http://schemas.microsoft.com/office/drawing/2014/main" id="{1BBE0A1B-29AC-8840-895E-90CB8E3A0ACE}"/>
              </a:ext>
            </a:extLst>
          </p:cNvPr>
          <p:cNvPicPr>
            <a:picLocks noChangeAspect="1"/>
          </p:cNvPicPr>
          <p:nvPr/>
        </p:nvPicPr>
        <p:blipFill>
          <a:blip r:embed="rId4"/>
          <a:stretch>
            <a:fillRect/>
          </a:stretch>
        </p:blipFill>
        <p:spPr>
          <a:xfrm>
            <a:off x="2028346" y="3667888"/>
            <a:ext cx="1872208" cy="1084448"/>
          </a:xfrm>
          <a:prstGeom prst="rect">
            <a:avLst/>
          </a:prstGeom>
        </p:spPr>
      </p:pic>
      <p:pic>
        <p:nvPicPr>
          <p:cNvPr id="22" name="Picture 21">
            <a:extLst>
              <a:ext uri="{FF2B5EF4-FFF2-40B4-BE49-F238E27FC236}">
                <a16:creationId xmlns:a16="http://schemas.microsoft.com/office/drawing/2014/main" id="{32830744-D15E-B34C-A212-C6A9CD60A3F9}"/>
              </a:ext>
            </a:extLst>
          </p:cNvPr>
          <p:cNvPicPr>
            <a:picLocks noChangeAspect="1"/>
          </p:cNvPicPr>
          <p:nvPr/>
        </p:nvPicPr>
        <p:blipFill>
          <a:blip r:embed="rId5"/>
          <a:stretch>
            <a:fillRect/>
          </a:stretch>
        </p:blipFill>
        <p:spPr>
          <a:xfrm>
            <a:off x="3635896" y="3645024"/>
            <a:ext cx="2062272" cy="1548995"/>
          </a:xfrm>
          <a:prstGeom prst="rect">
            <a:avLst/>
          </a:prstGeom>
        </p:spPr>
      </p:pic>
      <p:pic>
        <p:nvPicPr>
          <p:cNvPr id="24" name="Picture 23">
            <a:extLst>
              <a:ext uri="{FF2B5EF4-FFF2-40B4-BE49-F238E27FC236}">
                <a16:creationId xmlns:a16="http://schemas.microsoft.com/office/drawing/2014/main" id="{5C66E317-8FE2-6B40-9566-D77ABD101312}"/>
              </a:ext>
            </a:extLst>
          </p:cNvPr>
          <p:cNvPicPr>
            <a:picLocks noChangeAspect="1"/>
          </p:cNvPicPr>
          <p:nvPr/>
        </p:nvPicPr>
        <p:blipFill>
          <a:blip r:embed="rId6"/>
          <a:stretch>
            <a:fillRect/>
          </a:stretch>
        </p:blipFill>
        <p:spPr>
          <a:xfrm>
            <a:off x="5587049" y="3645024"/>
            <a:ext cx="1773169" cy="1266549"/>
          </a:xfrm>
          <a:prstGeom prst="rect">
            <a:avLst/>
          </a:prstGeom>
        </p:spPr>
      </p:pic>
      <p:pic>
        <p:nvPicPr>
          <p:cNvPr id="4" name="Picture 3">
            <a:extLst>
              <a:ext uri="{FF2B5EF4-FFF2-40B4-BE49-F238E27FC236}">
                <a16:creationId xmlns:a16="http://schemas.microsoft.com/office/drawing/2014/main" id="{954C8273-907E-4E99-86B3-CBAF654EF14D}"/>
              </a:ext>
            </a:extLst>
          </p:cNvPr>
          <p:cNvPicPr>
            <a:picLocks noChangeAspect="1"/>
          </p:cNvPicPr>
          <p:nvPr/>
        </p:nvPicPr>
        <p:blipFill>
          <a:blip r:embed="rId7"/>
          <a:stretch>
            <a:fillRect/>
          </a:stretch>
        </p:blipFill>
        <p:spPr>
          <a:xfrm>
            <a:off x="6876256" y="135251"/>
            <a:ext cx="1164437" cy="518205"/>
          </a:xfrm>
          <a:prstGeom prst="rect">
            <a:avLst/>
          </a:prstGeom>
        </p:spPr>
      </p:pic>
    </p:spTree>
    <p:extLst>
      <p:ext uri="{BB962C8B-B14F-4D97-AF65-F5344CB8AC3E}">
        <p14:creationId xmlns:p14="http://schemas.microsoft.com/office/powerpoint/2010/main" val="3457704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69431-9BC4-4CCE-97E7-8F68F8AC5EE9}"/>
              </a:ext>
            </a:extLst>
          </p:cNvPr>
          <p:cNvSpPr>
            <a:spLocks noGrp="1"/>
          </p:cNvSpPr>
          <p:nvPr>
            <p:ph type="title"/>
          </p:nvPr>
        </p:nvSpPr>
        <p:spPr>
          <a:xfrm>
            <a:off x="458344" y="743114"/>
            <a:ext cx="8229600" cy="580926"/>
          </a:xfrm>
        </p:spPr>
        <p:txBody>
          <a:bodyPr>
            <a:normAutofit/>
          </a:bodyPr>
          <a:lstStyle/>
          <a:p>
            <a:r>
              <a:rPr lang="en-US" dirty="0"/>
              <a:t>Critical Sectors as Catalysts</a:t>
            </a:r>
          </a:p>
        </p:txBody>
      </p:sp>
      <p:sp>
        <p:nvSpPr>
          <p:cNvPr id="5" name="Content Placeholder 4">
            <a:extLst>
              <a:ext uri="{FF2B5EF4-FFF2-40B4-BE49-F238E27FC236}">
                <a16:creationId xmlns:a16="http://schemas.microsoft.com/office/drawing/2014/main" id="{F41D0220-63F6-4AF3-AD08-897DF813C8D5}"/>
              </a:ext>
            </a:extLst>
          </p:cNvPr>
          <p:cNvSpPr>
            <a:spLocks noGrp="1"/>
          </p:cNvSpPr>
          <p:nvPr>
            <p:ph idx="1"/>
          </p:nvPr>
        </p:nvSpPr>
        <p:spPr>
          <a:xfrm>
            <a:off x="457200" y="1196752"/>
            <a:ext cx="8229600" cy="5184576"/>
          </a:xfrm>
        </p:spPr>
        <p:txBody>
          <a:bodyPr>
            <a:noAutofit/>
          </a:bodyPr>
          <a:lstStyle/>
          <a:p>
            <a:pPr>
              <a:buFont typeface="Arial" panose="020B0604020202020204" pitchFamily="34" charset="0"/>
              <a:buChar char="•"/>
            </a:pPr>
            <a:r>
              <a:rPr lang="en-US" sz="1800" b="0" dirty="0"/>
              <a:t>The selection of sectors of the agricultural and non-agricultural trade has been done by mapping the goods with the most potential in exports in the APEI region, sectors include:</a:t>
            </a:r>
            <a:r>
              <a:rPr lang="en-US" sz="1800" b="0" dirty="0">
                <a:solidFill>
                  <a:schemeClr val="tx2"/>
                </a:solidFill>
              </a:rPr>
              <a:t>(i) relatively low value per weight ratio and high regional transport cost,(ii) products mainly with high but surmountable SPS risks and,(iii) products with potential as material for value- added processing</a:t>
            </a:r>
          </a:p>
          <a:p>
            <a:pPr>
              <a:buFont typeface="Arial" panose="020B0604020202020204" pitchFamily="34" charset="0"/>
              <a:buChar char="•"/>
            </a:pPr>
            <a:r>
              <a:rPr lang="en-US" sz="1800" b="0" dirty="0"/>
              <a:t>Priority Agricultural and Non-Agricultural Sectors include: Stock feed, Seafood, Groundnuts, Sugar, Maize, Textile and Clothing.</a:t>
            </a:r>
          </a:p>
          <a:p>
            <a:pPr>
              <a:buFont typeface="Arial" panose="020B0604020202020204" pitchFamily="34" charset="0"/>
              <a:buChar char="•"/>
            </a:pPr>
            <a:r>
              <a:rPr lang="en-US" sz="1800" b="0" dirty="0"/>
              <a:t>Maize and soybeans are important smallholder crops and groundnuts are one of the most widely cultivated crops in mainland APEI countries</a:t>
            </a:r>
          </a:p>
          <a:p>
            <a:pPr>
              <a:buFont typeface="Arial" panose="020B0604020202020204" pitchFamily="34" charset="0"/>
              <a:buChar char="•"/>
            </a:pPr>
            <a:r>
              <a:rPr lang="en-US" sz="1800" b="0" dirty="0"/>
              <a:t>Frozen seafood products from Mozambique are likely to be a good area for increased trade in the APEI region.</a:t>
            </a:r>
          </a:p>
          <a:p>
            <a:pPr>
              <a:buFont typeface="Arial" panose="020B0604020202020204" pitchFamily="34" charset="0"/>
              <a:buChar char="•"/>
            </a:pPr>
            <a:r>
              <a:rPr lang="en-US" sz="1800" b="0" dirty="0"/>
              <a:t>Priority Services Sectors include: Travel, Transport, Financial Services and Communications.</a:t>
            </a:r>
          </a:p>
          <a:p>
            <a:pPr>
              <a:buFont typeface="Arial" panose="020B0604020202020204" pitchFamily="34" charset="0"/>
              <a:buChar char="•"/>
            </a:pPr>
            <a:r>
              <a:rPr lang="en-US" sz="1800" b="0" dirty="0"/>
              <a:t>Tourism is a key sector in particular for the island countries of Seychelles and Mauritius</a:t>
            </a:r>
          </a:p>
          <a:p>
            <a:pPr>
              <a:buFont typeface="Arial" panose="020B0604020202020204" pitchFamily="34" charset="0"/>
              <a:buChar char="•"/>
            </a:pPr>
            <a:r>
              <a:rPr lang="en-US" sz="1800" b="0" dirty="0"/>
              <a:t>APEI countries are net exporters of Communication services and Financial services, and have been among the most significant GDP growth drivers in the region. </a:t>
            </a:r>
          </a:p>
        </p:txBody>
      </p:sp>
    </p:spTree>
    <p:extLst>
      <p:ext uri="{BB962C8B-B14F-4D97-AF65-F5344CB8AC3E}">
        <p14:creationId xmlns:p14="http://schemas.microsoft.com/office/powerpoint/2010/main" val="2903686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69431-9BC4-4CCE-97E7-8F68F8AC5EE9}"/>
              </a:ext>
            </a:extLst>
          </p:cNvPr>
          <p:cNvSpPr>
            <a:spLocks noGrp="1"/>
          </p:cNvSpPr>
          <p:nvPr>
            <p:ph type="title"/>
          </p:nvPr>
        </p:nvSpPr>
        <p:spPr/>
        <p:txBody>
          <a:bodyPr>
            <a:normAutofit/>
          </a:bodyPr>
          <a:lstStyle/>
          <a:p>
            <a:r>
              <a:rPr lang="en-US" dirty="0"/>
              <a:t>Challenges of the Programme</a:t>
            </a:r>
          </a:p>
        </p:txBody>
      </p:sp>
      <p:sp>
        <p:nvSpPr>
          <p:cNvPr id="5" name="Content Placeholder 4">
            <a:extLst>
              <a:ext uri="{FF2B5EF4-FFF2-40B4-BE49-F238E27FC236}">
                <a16:creationId xmlns:a16="http://schemas.microsoft.com/office/drawing/2014/main" id="{F41D0220-63F6-4AF3-AD08-897DF813C8D5}"/>
              </a:ext>
            </a:extLst>
          </p:cNvPr>
          <p:cNvSpPr>
            <a:spLocks noGrp="1"/>
          </p:cNvSpPr>
          <p:nvPr>
            <p:ph idx="1"/>
          </p:nvPr>
        </p:nvSpPr>
        <p:spPr>
          <a:xfrm>
            <a:off x="457200" y="1447800"/>
            <a:ext cx="8229600" cy="4678363"/>
          </a:xfrm>
        </p:spPr>
        <p:txBody>
          <a:bodyPr>
            <a:normAutofit/>
          </a:bodyPr>
          <a:lstStyle/>
          <a:p>
            <a:pPr marL="457200" indent="-457200">
              <a:buFont typeface="+mj-lt"/>
              <a:buAutoNum type="arabicPeriod"/>
            </a:pPr>
            <a:endParaRPr lang="en-US" sz="1900" dirty="0"/>
          </a:p>
          <a:p>
            <a:pPr marL="457200" indent="-457200">
              <a:buFont typeface="+mj-lt"/>
              <a:buAutoNum type="arabicPeriod"/>
            </a:pPr>
            <a:r>
              <a:rPr lang="en-GB" sz="1800" dirty="0"/>
              <a:t>APEI Business Facilitation Framework clashes with other regional integration initiatives (COMESA, SADC, AfCFTA, etc).</a:t>
            </a:r>
          </a:p>
          <a:p>
            <a:pPr marL="457200" indent="-457200">
              <a:buFont typeface="+mj-lt"/>
              <a:buAutoNum type="arabicPeriod"/>
            </a:pPr>
            <a:r>
              <a:rPr lang="en-IN" sz="1800" dirty="0"/>
              <a:t>Problem of overlaps and demands on resources for regional integration schemes.</a:t>
            </a:r>
          </a:p>
          <a:p>
            <a:pPr marL="457200" indent="-457200">
              <a:buFont typeface="+mj-lt"/>
              <a:buAutoNum type="arabicPeriod"/>
            </a:pPr>
            <a:r>
              <a:rPr lang="en-US" sz="1800" dirty="0"/>
              <a:t> coordination and engagement from the private sector and social organizations in the policy dialogue. </a:t>
            </a:r>
          </a:p>
          <a:p>
            <a:pPr marL="457200" indent="-457200">
              <a:buFont typeface="+mj-lt"/>
              <a:buAutoNum type="arabicPeriod"/>
            </a:pPr>
            <a:r>
              <a:rPr lang="en-US" sz="1800" dirty="0"/>
              <a:t>APEI has no formal basis, it is not an FTA but only an endeavor.</a:t>
            </a:r>
          </a:p>
          <a:p>
            <a:pPr marL="457200" indent="-457200">
              <a:buFont typeface="+mj-lt"/>
              <a:buAutoNum type="arabicPeriod"/>
            </a:pPr>
            <a:r>
              <a:rPr lang="en-US" sz="1800" dirty="0"/>
              <a:t>The sustainability of the project is challenged </a:t>
            </a:r>
          </a:p>
          <a:p>
            <a:pPr marL="457200" indent="-457200">
              <a:buFont typeface="+mj-lt"/>
              <a:buAutoNum type="arabicPeriod"/>
            </a:pPr>
            <a:r>
              <a:rPr lang="en-US" sz="1800" dirty="0"/>
              <a:t>Poor support for implementation and technical assistance for </a:t>
            </a:r>
            <a:r>
              <a:rPr lang="en-IN" sz="1800" dirty="0"/>
              <a:t>capacity development</a:t>
            </a:r>
            <a:r>
              <a:rPr lang="en-US" sz="1800" dirty="0"/>
              <a:t>.</a:t>
            </a:r>
          </a:p>
          <a:p>
            <a:pPr marL="457200" indent="-457200">
              <a:buFont typeface="+mj-lt"/>
              <a:buAutoNum type="arabicPeriod"/>
            </a:pPr>
            <a:endParaRPr lang="en-US" dirty="0"/>
          </a:p>
        </p:txBody>
      </p:sp>
      <p:pic>
        <p:nvPicPr>
          <p:cNvPr id="3" name="Picture 2">
            <a:extLst>
              <a:ext uri="{FF2B5EF4-FFF2-40B4-BE49-F238E27FC236}">
                <a16:creationId xmlns:a16="http://schemas.microsoft.com/office/drawing/2014/main" id="{45958138-EDF8-4953-864D-ADA00C8F5B3E}"/>
              </a:ext>
            </a:extLst>
          </p:cNvPr>
          <p:cNvPicPr>
            <a:picLocks noChangeAspect="1"/>
          </p:cNvPicPr>
          <p:nvPr/>
        </p:nvPicPr>
        <p:blipFill>
          <a:blip r:embed="rId3"/>
          <a:stretch>
            <a:fillRect/>
          </a:stretch>
        </p:blipFill>
        <p:spPr>
          <a:xfrm>
            <a:off x="6228184" y="213632"/>
            <a:ext cx="1164437" cy="518205"/>
          </a:xfrm>
          <a:prstGeom prst="rect">
            <a:avLst/>
          </a:prstGeom>
        </p:spPr>
      </p:pic>
    </p:spTree>
    <p:extLst>
      <p:ext uri="{BB962C8B-B14F-4D97-AF65-F5344CB8AC3E}">
        <p14:creationId xmlns:p14="http://schemas.microsoft.com/office/powerpoint/2010/main" val="323980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CDF87-6A33-1F49-BE0E-35847757AE16}"/>
              </a:ext>
            </a:extLst>
          </p:cNvPr>
          <p:cNvSpPr>
            <a:spLocks noGrp="1"/>
          </p:cNvSpPr>
          <p:nvPr>
            <p:ph type="title"/>
          </p:nvPr>
        </p:nvSpPr>
        <p:spPr>
          <a:xfrm>
            <a:off x="457200" y="836712"/>
            <a:ext cx="8229600" cy="432048"/>
          </a:xfrm>
        </p:spPr>
        <p:txBody>
          <a:bodyPr>
            <a:noAutofit/>
          </a:bodyPr>
          <a:lstStyle/>
          <a:p>
            <a:r>
              <a:rPr lang="en-US" dirty="0"/>
              <a:t>Proposed way forward</a:t>
            </a:r>
          </a:p>
        </p:txBody>
      </p:sp>
      <p:sp>
        <p:nvSpPr>
          <p:cNvPr id="3" name="Content Placeholder 2">
            <a:extLst>
              <a:ext uri="{FF2B5EF4-FFF2-40B4-BE49-F238E27FC236}">
                <a16:creationId xmlns:a16="http://schemas.microsoft.com/office/drawing/2014/main" id="{7AE9DCAF-1223-1E4E-B0F2-9500E29C4E3D}"/>
              </a:ext>
            </a:extLst>
          </p:cNvPr>
          <p:cNvSpPr>
            <a:spLocks noGrp="1"/>
          </p:cNvSpPr>
          <p:nvPr>
            <p:ph idx="1"/>
          </p:nvPr>
        </p:nvSpPr>
        <p:spPr>
          <a:xfrm>
            <a:off x="251520" y="1267264"/>
            <a:ext cx="8435280" cy="5112568"/>
          </a:xfrm>
        </p:spPr>
        <p:txBody>
          <a:bodyPr anchor="ctr">
            <a:normAutofit/>
          </a:bodyPr>
          <a:lstStyle/>
          <a:p>
            <a:pPr marL="0" indent="0">
              <a:lnSpc>
                <a:spcPct val="120000"/>
              </a:lnSpc>
              <a:buNone/>
            </a:pPr>
            <a:r>
              <a:rPr lang="en-US" sz="1900" dirty="0">
                <a:solidFill>
                  <a:schemeClr val="tx2"/>
                </a:solidFill>
              </a:rPr>
              <a:t>Next Steps for Institutional Development:</a:t>
            </a:r>
          </a:p>
          <a:p>
            <a:pPr>
              <a:lnSpc>
                <a:spcPct val="120000"/>
              </a:lnSpc>
              <a:buFont typeface="Arial" panose="020B0604020202020204" pitchFamily="34" charset="0"/>
              <a:buChar char="•"/>
            </a:pPr>
            <a:r>
              <a:rPr lang="en-GB" sz="1900" b="0" dirty="0">
                <a:solidFill>
                  <a:schemeClr val="tx2"/>
                </a:solidFill>
              </a:rPr>
              <a:t> APEI Coordinating Mechanism</a:t>
            </a:r>
            <a:endParaRPr lang="en-US" sz="1900" b="0" dirty="0">
              <a:solidFill>
                <a:schemeClr val="tx2"/>
              </a:solidFill>
            </a:endParaRPr>
          </a:p>
          <a:p>
            <a:pPr>
              <a:lnSpc>
                <a:spcPct val="120000"/>
              </a:lnSpc>
              <a:buFont typeface="Arial" panose="020B0604020202020204" pitchFamily="34" charset="0"/>
              <a:buChar char="•"/>
            </a:pPr>
            <a:r>
              <a:rPr lang="en-US" sz="1900" b="0" dirty="0">
                <a:solidFill>
                  <a:schemeClr val="tx2"/>
                </a:solidFill>
              </a:rPr>
              <a:t>Setting up APEI website for hosting the PPD and peer learning platforms.</a:t>
            </a:r>
          </a:p>
          <a:p>
            <a:pPr>
              <a:lnSpc>
                <a:spcPct val="120000"/>
              </a:lnSpc>
              <a:buFont typeface="Arial" panose="020B0604020202020204" pitchFamily="34" charset="0"/>
              <a:buChar char="•"/>
            </a:pPr>
            <a:r>
              <a:rPr lang="en-GB" sz="1900" b="0" dirty="0">
                <a:solidFill>
                  <a:schemeClr val="tx2"/>
                </a:solidFill>
              </a:rPr>
              <a:t>Setting up APEI website for hosting the PPD and peer learning platforms.</a:t>
            </a:r>
          </a:p>
          <a:p>
            <a:pPr>
              <a:lnSpc>
                <a:spcPct val="120000"/>
              </a:lnSpc>
              <a:buFont typeface="Arial" panose="020B0604020202020204" pitchFamily="34" charset="0"/>
              <a:buChar char="•"/>
            </a:pPr>
            <a:r>
              <a:rPr lang="en-IN" sz="1900" b="0" dirty="0">
                <a:solidFill>
                  <a:schemeClr val="tx2"/>
                </a:solidFill>
              </a:rPr>
              <a:t>Kickstart communication with private sector institutions in five Member Countries to initiate the establishment of APEI Business Council and ABC secretariat.</a:t>
            </a:r>
          </a:p>
          <a:p>
            <a:pPr>
              <a:lnSpc>
                <a:spcPct val="120000"/>
              </a:lnSpc>
              <a:buFont typeface="Arial" panose="020B0604020202020204" pitchFamily="34" charset="0"/>
              <a:buChar char="•"/>
            </a:pPr>
            <a:r>
              <a:rPr lang="en-US" sz="1900" b="0" dirty="0">
                <a:solidFill>
                  <a:schemeClr val="tx2"/>
                </a:solidFill>
              </a:rPr>
              <a:t>APEI operational structure and working agenda agreed, finalized and disseminated. </a:t>
            </a:r>
          </a:p>
          <a:p>
            <a:pPr>
              <a:lnSpc>
                <a:spcPct val="120000"/>
              </a:lnSpc>
              <a:buFont typeface="Arial" panose="020B0604020202020204" pitchFamily="34" charset="0"/>
              <a:buChar char="•"/>
            </a:pPr>
            <a:r>
              <a:rPr lang="en-IN" sz="1900" b="0" dirty="0">
                <a:solidFill>
                  <a:schemeClr val="tx2"/>
                </a:solidFill>
              </a:rPr>
              <a:t>The Secretariat to develop the Collective Action Plan based on the Individual Action Plans for the APEI Ministerial/Summit Meeting.</a:t>
            </a:r>
          </a:p>
          <a:p>
            <a:pPr>
              <a:lnSpc>
                <a:spcPct val="120000"/>
              </a:lnSpc>
              <a:buFont typeface="Arial" panose="020B0604020202020204" pitchFamily="34" charset="0"/>
              <a:buChar char="•"/>
            </a:pPr>
            <a:r>
              <a:rPr lang="en-IN" sz="1900" b="0" dirty="0">
                <a:solidFill>
                  <a:schemeClr val="tx2"/>
                </a:solidFill>
              </a:rPr>
              <a:t>Organization of the first APEI Ministerial/Summit.</a:t>
            </a:r>
          </a:p>
        </p:txBody>
      </p:sp>
      <p:pic>
        <p:nvPicPr>
          <p:cNvPr id="4" name="Picture 3">
            <a:extLst>
              <a:ext uri="{FF2B5EF4-FFF2-40B4-BE49-F238E27FC236}">
                <a16:creationId xmlns:a16="http://schemas.microsoft.com/office/drawing/2014/main" id="{0E09CEA3-66B3-4954-AD67-5E8055DB656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02641"/>
            <a:ext cx="1162050" cy="518795"/>
          </a:xfrm>
          <a:prstGeom prst="rect">
            <a:avLst/>
          </a:prstGeom>
          <a:noFill/>
          <a:ln>
            <a:noFill/>
          </a:ln>
        </p:spPr>
      </p:pic>
    </p:spTree>
    <p:extLst>
      <p:ext uri="{BB962C8B-B14F-4D97-AF65-F5344CB8AC3E}">
        <p14:creationId xmlns:p14="http://schemas.microsoft.com/office/powerpoint/2010/main" val="3592233348"/>
      </p:ext>
    </p:extLst>
  </p:cSld>
  <p:clrMapOvr>
    <a:masterClrMapping/>
  </p:clrMapOvr>
</p:sld>
</file>

<file path=ppt/theme/theme1.xml><?xml version="1.0" encoding="utf-8"?>
<a:theme xmlns:a="http://schemas.openxmlformats.org/drawingml/2006/main" name="TradeCom II - PPT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4577</TotalTime>
  <Words>1119</Words>
  <Application>Microsoft Office PowerPoint</Application>
  <PresentationFormat>On-screen Show (4:3)</PresentationFormat>
  <Paragraphs>99</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Helvetica</vt:lpstr>
      <vt:lpstr>TradeCom II - PPT Presentation template</vt:lpstr>
      <vt:lpstr>PowerPoint Presentation</vt:lpstr>
      <vt:lpstr>Enhanced business climate for increased investment and trade among APEI countries </vt:lpstr>
      <vt:lpstr>Main Components of the Programme</vt:lpstr>
      <vt:lpstr>Good practices in APEI for Investment and Trade climate</vt:lpstr>
      <vt:lpstr>Business Facilitation Framework in APEI</vt:lpstr>
      <vt:lpstr>Proposed Peer Review Framework</vt:lpstr>
      <vt:lpstr>Critical Sectors as Catalysts</vt:lpstr>
      <vt:lpstr>Challenges of the Programme</vt:lpstr>
      <vt:lpstr>Proposed way forward</vt:lpstr>
      <vt:lpstr>Capacity Building Needs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Baker" &lt;baker@tradeeconomics.com&gt;</dc:creator>
  <cp:lastModifiedBy>Ahmed NDYESHOBOLA</cp:lastModifiedBy>
  <cp:revision>132</cp:revision>
  <cp:lastPrinted>2016-02-19T08:25:16Z</cp:lastPrinted>
  <dcterms:created xsi:type="dcterms:W3CDTF">2016-02-09T17:29:29Z</dcterms:created>
  <dcterms:modified xsi:type="dcterms:W3CDTF">2020-01-28T16:09:04Z</dcterms:modified>
</cp:coreProperties>
</file>